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81" r:id="rId2"/>
    <p:sldId id="782" r:id="rId3"/>
    <p:sldId id="848" r:id="rId4"/>
    <p:sldId id="850" r:id="rId5"/>
    <p:sldId id="851" r:id="rId6"/>
    <p:sldId id="870" r:id="rId7"/>
    <p:sldId id="855" r:id="rId8"/>
    <p:sldId id="854" r:id="rId9"/>
    <p:sldId id="864" r:id="rId10"/>
    <p:sldId id="871" r:id="rId11"/>
    <p:sldId id="873" r:id="rId12"/>
    <p:sldId id="862" r:id="rId13"/>
    <p:sldId id="863" r:id="rId14"/>
    <p:sldId id="856" r:id="rId15"/>
    <p:sldId id="866" r:id="rId16"/>
    <p:sldId id="793" r:id="rId17"/>
    <p:sldId id="865" r:id="rId18"/>
    <p:sldId id="867" r:id="rId19"/>
    <p:sldId id="869" r:id="rId20"/>
    <p:sldId id="794" r:id="rId21"/>
    <p:sldId id="796" r:id="rId22"/>
    <p:sldId id="797" r:id="rId23"/>
    <p:sldId id="798" r:id="rId24"/>
    <p:sldId id="874" r:id="rId25"/>
    <p:sldId id="872" r:id="rId26"/>
    <p:sldId id="860" r:id="rId27"/>
    <p:sldId id="861" r:id="rId28"/>
    <p:sldId id="847" r:id="rId29"/>
  </p:sldIdLst>
  <p:sldSz cx="9144000" cy="6858000" type="screen4x3"/>
  <p:notesSz cx="6794500" cy="9931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6C"/>
    <a:srgbClr val="103965"/>
    <a:srgbClr val="CC0000"/>
    <a:srgbClr val="E5E7D4"/>
    <a:srgbClr val="C4C5A9"/>
    <a:srgbClr val="BAB187"/>
    <a:srgbClr val="E3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5" autoAdjust="0"/>
    <p:restoredTop sz="94714" autoAdjust="0"/>
  </p:normalViewPr>
  <p:slideViewPr>
    <p:cSldViewPr>
      <p:cViewPr varScale="1">
        <p:scale>
          <a:sx n="87" d="100"/>
          <a:sy n="87" d="100"/>
        </p:scale>
        <p:origin x="14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fld id="{713CB439-8A50-4CE3-B447-7BDB013E7D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4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500">
                <a:latin typeface="Verdana" pitchFamily="34" charset="0"/>
              </a:defRPr>
            </a:lvl1pPr>
          </a:lstStyle>
          <a:p>
            <a:pPr>
              <a:defRPr/>
            </a:pPr>
            <a:fld id="{8A901F31-135C-44A3-9FDC-672D6C6B22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0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ADD9F5B-CE78-4597-B7B2-502922BED145}" type="slidenum">
              <a:rPr lang="en-US" altLang="nb-NO" sz="1200" smtClean="0"/>
              <a:pPr/>
              <a:t>1</a:t>
            </a:fld>
            <a:endParaRPr lang="en-US" altLang="nb-NO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92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86951B-58F3-4E06-A1D7-7543D7FFB0AE}" type="slidenum">
              <a:rPr lang="nb-NO" altLang="nb-NO" u="none"/>
              <a:pPr eaLnBrk="1" hangingPunct="1"/>
              <a:t>14</a:t>
            </a:fld>
            <a:endParaRPr lang="nb-NO" altLang="nb-NO" u="none"/>
          </a:p>
        </p:txBody>
      </p:sp>
    </p:spTree>
    <p:extLst>
      <p:ext uri="{BB962C8B-B14F-4D97-AF65-F5344CB8AC3E}">
        <p14:creationId xmlns:p14="http://schemas.microsoft.com/office/powerpoint/2010/main" val="66583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F064DA7-0EAE-4367-8B8A-56C2175ED5D4}" type="slidenum">
              <a:rPr lang="en-US" altLang="nb-NO" sz="1200" smtClean="0"/>
              <a:pPr/>
              <a:t>16</a:t>
            </a:fld>
            <a:endParaRPr lang="en-US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61200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D319E6E-7ADE-4038-A3AC-E5DBDB8999B4}" type="slidenum">
              <a:rPr lang="nb-NO" sz="1200" smtClean="0"/>
              <a:pPr/>
              <a:t>18</a:t>
            </a:fld>
            <a:endParaRPr lang="nb-NO" sz="1200" smtClean="0"/>
          </a:p>
        </p:txBody>
      </p:sp>
    </p:spTree>
    <p:extLst>
      <p:ext uri="{BB962C8B-B14F-4D97-AF65-F5344CB8AC3E}">
        <p14:creationId xmlns:p14="http://schemas.microsoft.com/office/powerpoint/2010/main" val="170067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E7BC9C8-8749-485D-A12A-8595B3A630E5}" type="slidenum">
              <a:rPr lang="nb-NO" sz="1200" smtClean="0"/>
              <a:pPr/>
              <a:t>19</a:t>
            </a:fld>
            <a:endParaRPr lang="nb-NO" sz="1200" smtClean="0"/>
          </a:p>
        </p:txBody>
      </p:sp>
    </p:spTree>
    <p:extLst>
      <p:ext uri="{BB962C8B-B14F-4D97-AF65-F5344CB8AC3E}">
        <p14:creationId xmlns:p14="http://schemas.microsoft.com/office/powerpoint/2010/main" val="45420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AD60C0C-175C-45E4-8E8B-B30835E3015C}" type="slidenum">
              <a:rPr lang="nb-NO" altLang="nb-NO" sz="1200" smtClean="0"/>
              <a:pPr/>
              <a:t>20</a:t>
            </a:fld>
            <a:endParaRPr lang="nb-NO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2459241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8C218FB-3FCA-41BE-A4FB-572B1ADC5A58}" type="slidenum">
              <a:rPr lang="en-US" altLang="nb-NO" sz="1200" smtClean="0"/>
              <a:pPr/>
              <a:t>21</a:t>
            </a:fld>
            <a:endParaRPr lang="en-US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2536049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A96714D-2069-421B-BB86-6D4FF6F77480}" type="slidenum">
              <a:rPr lang="en-US" altLang="nb-NO" sz="1200" smtClean="0"/>
              <a:pPr/>
              <a:t>22</a:t>
            </a:fld>
            <a:endParaRPr lang="en-US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76965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8CA97B1-2973-4B08-9E64-A0BFA53E1FDC}" type="slidenum">
              <a:rPr lang="en-US" altLang="nb-NO" sz="1200" smtClean="0"/>
              <a:pPr/>
              <a:t>23</a:t>
            </a:fld>
            <a:endParaRPr lang="en-US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281369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514952-732A-4E0D-A9AD-C5F8C91F5ECE}" type="slidenum">
              <a:rPr lang="nb-NO" altLang="nb-NO" sz="1200"/>
              <a:pPr/>
              <a:t>3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20609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9028D936-ACC0-4273-9FA9-400CEA9BD6F4}" type="slidenum">
              <a:rPr lang="en-US" altLang="nb-NO" sz="1200"/>
              <a:pPr algn="r"/>
              <a:t>4</a:t>
            </a:fld>
            <a:endParaRPr lang="en-US" altLang="nb-NO" sz="1200"/>
          </a:p>
        </p:txBody>
      </p:sp>
    </p:spTree>
    <p:extLst>
      <p:ext uri="{BB962C8B-B14F-4D97-AF65-F5344CB8AC3E}">
        <p14:creationId xmlns:p14="http://schemas.microsoft.com/office/powerpoint/2010/main" val="34941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367BEE6-E675-45B7-A299-856EF5C85275}" type="slidenum">
              <a:rPr lang="nb-NO" sz="1200" smtClean="0"/>
              <a:pPr/>
              <a:t>6</a:t>
            </a:fld>
            <a:endParaRPr lang="nb-NO" sz="1200" smtClean="0"/>
          </a:p>
        </p:txBody>
      </p:sp>
    </p:spTree>
    <p:extLst>
      <p:ext uri="{BB962C8B-B14F-4D97-AF65-F5344CB8AC3E}">
        <p14:creationId xmlns:p14="http://schemas.microsoft.com/office/powerpoint/2010/main" val="49712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 smtClean="0">
              <a:latin typeface="Times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D513F-2811-4F57-8762-3DED3CDA018E}" type="slidenum">
              <a:rPr lang="nb-NO" altLang="nb-NO" sz="1200"/>
              <a:pPr/>
              <a:t>8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41284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94995BD-C9F7-4810-B1F1-EEB53912C989}" type="slidenum">
              <a:rPr lang="nb-NO" sz="1200" smtClean="0"/>
              <a:pPr/>
              <a:t>10</a:t>
            </a:fld>
            <a:endParaRPr lang="nb-NO" sz="1200" smtClean="0"/>
          </a:p>
        </p:txBody>
      </p:sp>
    </p:spTree>
    <p:extLst>
      <p:ext uri="{BB962C8B-B14F-4D97-AF65-F5344CB8AC3E}">
        <p14:creationId xmlns:p14="http://schemas.microsoft.com/office/powerpoint/2010/main" val="345375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716BD7-833E-49B7-926D-565AD3F4C9D6}" type="slidenum">
              <a:rPr lang="en-US" altLang="nb-NO" u="none"/>
              <a:pPr eaLnBrk="1" hangingPunct="1"/>
              <a:t>11</a:t>
            </a:fld>
            <a:endParaRPr lang="en-US" altLang="nb-NO" u="none"/>
          </a:p>
        </p:txBody>
      </p:sp>
    </p:spTree>
    <p:extLst>
      <p:ext uri="{BB962C8B-B14F-4D97-AF65-F5344CB8AC3E}">
        <p14:creationId xmlns:p14="http://schemas.microsoft.com/office/powerpoint/2010/main" val="54262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01D75-150D-4688-8C35-88E2132956AE}" type="slidenum">
              <a:rPr lang="nb-NO" altLang="nb-NO" u="none"/>
              <a:pPr eaLnBrk="1" hangingPunct="1"/>
              <a:t>12</a:t>
            </a:fld>
            <a:endParaRPr lang="nb-NO" altLang="nb-NO" u="none"/>
          </a:p>
        </p:txBody>
      </p:sp>
    </p:spTree>
    <p:extLst>
      <p:ext uri="{BB962C8B-B14F-4D97-AF65-F5344CB8AC3E}">
        <p14:creationId xmlns:p14="http://schemas.microsoft.com/office/powerpoint/2010/main" val="262200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D2D5F9-CD28-4F04-B291-9C6E269AF9B1}" type="slidenum">
              <a:rPr lang="nb-NO" altLang="nb-NO" u="none"/>
              <a:pPr eaLnBrk="1" hangingPunct="1"/>
              <a:t>13</a:t>
            </a:fld>
            <a:endParaRPr lang="nb-NO" altLang="nb-NO" u="none"/>
          </a:p>
        </p:txBody>
      </p:sp>
    </p:spTree>
    <p:extLst>
      <p:ext uri="{BB962C8B-B14F-4D97-AF65-F5344CB8AC3E}">
        <p14:creationId xmlns:p14="http://schemas.microsoft.com/office/powerpoint/2010/main" val="227464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D7F1-42AD-4A98-AA2E-CBD6A868DFDE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  <p:pic>
        <p:nvPicPr>
          <p:cNvPr id="7" name="Picture 6" descr="NSM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008E-23BF-44AB-B0E0-B72105D0C587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65AE-BE35-4624-9053-BA2568572EC2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317625"/>
            <a:ext cx="3695700" cy="287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317625"/>
            <a:ext cx="3695700" cy="287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1464-200A-4AC7-84D4-7AB9C88EB740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317625"/>
            <a:ext cx="7543800" cy="2879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nb-NO" noProof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1034-B19B-4CE1-AEB3-1A58DE77827E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0013" y="2133600"/>
            <a:ext cx="7621587" cy="71913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3081338"/>
            <a:ext cx="7621587" cy="1079500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345238"/>
            <a:ext cx="1905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4B36-BABC-4B4F-941F-C1EDFB8C8EB8}" type="datetime1">
              <a:rPr lang="nb-NO"/>
              <a:pPr>
                <a:defRPr/>
              </a:pPr>
              <a:t>14.12.2015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Eric Arne </a:t>
            </a:r>
            <a:r>
              <a:rPr lang="nb-NO" err="1"/>
              <a:t>Lofquist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DCEC-F90A-4610-9262-D568AC05827A}" type="slidenum">
              <a:rPr lang="nb-NO" altLang="nb-NO"/>
              <a:pPr/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13710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A29C-1B4D-4189-A025-3F6A94D73404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17625"/>
            <a:ext cx="3695700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317625"/>
            <a:ext cx="3695700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AD8F-1E10-44DF-B063-034E6AA943F7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3577-29BD-49A7-8507-7A9C35D9BF39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998C-2FFD-4003-81BD-9B68FF00CD1D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95B0-B06A-4454-9A02-B7BC227C263D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792C-DE1E-44F9-BB41-BF24C63F91A0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04E2-7F23-4910-B02B-EB390635A414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elsk_bakgrunn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sp>
        <p:nvSpPr>
          <p:cNvPr id="1062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4523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75438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7800"/>
            <a:ext cx="7543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 smtClean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34523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345238"/>
            <a:ext cx="838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latin typeface="Verdana" pitchFamily="34" charset="0"/>
              </a:defRPr>
            </a:lvl1pPr>
          </a:lstStyle>
          <a:p>
            <a:pPr>
              <a:defRPr/>
            </a:pPr>
            <a:fld id="{AAA0BF62-4667-4EE9-8C0A-399ACB56CD6F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9" r:id="rId3"/>
    <p:sldLayoutId id="2147483660" r:id="rId4"/>
    <p:sldLayoutId id="2147483662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1" r:id="rId12"/>
    <p:sldLayoutId id="2147483650" r:id="rId13"/>
    <p:sldLayoutId id="214748366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000" b="1">
          <a:solidFill>
            <a:srgbClr val="00366C"/>
          </a:solidFill>
          <a:latin typeface="+mn-lt"/>
          <a:ea typeface="+mn-ea"/>
          <a:cs typeface="+mn-cs"/>
        </a:defRPr>
      </a:lvl1pPr>
      <a:lvl2pPr marL="668338" indent="-1952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2pPr>
      <a:lvl3pPr marL="1147763" indent="-1984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3pPr>
      <a:lvl4pPr marL="1524000" indent="-1524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6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MS%20Introduction%2028%20Sep%202009.p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MS%20Introduction%2028%20Sep%202009.p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MS%20Introduction%2028%20Sep%202009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MS%20Introduction%2028%20Sep%202009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nor.n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nor.n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78025"/>
            <a:ext cx="7958138" cy="1736725"/>
          </a:xfrm>
        </p:spPr>
        <p:txBody>
          <a:bodyPr/>
          <a:lstStyle/>
          <a:p>
            <a:pPr eaLnBrk="1" hangingPunct="1"/>
            <a:r>
              <a:rPr lang="en-US" altLang="nb-NO" sz="40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Art of Measuring Nothing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437112"/>
            <a:ext cx="7572375" cy="823913"/>
          </a:xfrm>
        </p:spPr>
        <p:txBody>
          <a:bodyPr/>
          <a:lstStyle/>
          <a:p>
            <a:r>
              <a:rPr 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</a:t>
            </a:r>
            <a:r>
              <a:rPr lang="nb-NO" sz="2400" b="0" dirty="0" err="1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Aeronautical</a:t>
            </a:r>
            <a:r>
              <a:rPr 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400" b="0" dirty="0" err="1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Human </a:t>
            </a:r>
            <a:r>
              <a:rPr lang="nb-NO" sz="2400" b="0" dirty="0" err="1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  <a:p>
            <a:r>
              <a:rPr lang="nb-NO" sz="2400" b="0" dirty="0" err="1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</a:t>
            </a:r>
            <a:r>
              <a:rPr 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400" b="0" dirty="0" err="1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fatal </a:t>
            </a:r>
            <a:r>
              <a:rPr lang="nb-NO" sz="2400" b="0" dirty="0" err="1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flaws</a:t>
            </a:r>
            <a:endParaRPr lang="nb-NO" sz="2400" b="0" dirty="0" smtClean="0">
              <a:solidFill>
                <a:srgbClr val="1039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altLang="nb-NO" sz="2400" b="0" dirty="0" smtClean="0">
                <a:solidFill>
                  <a:srgbClr val="1039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November 2015</a:t>
            </a:r>
            <a:endParaRPr lang="en-US" altLang="nb-NO" sz="2400" b="0" dirty="0" smtClean="0">
              <a:solidFill>
                <a:srgbClr val="1039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0"/>
            <a:ext cx="8429625" cy="719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sz="4000" b="0" dirty="0" smtClean="0">
                <a:latin typeface="Times New Roman" pitchFamily="18" charset="0"/>
                <a:cs typeface="Times New Roman" pitchFamily="18" charset="0"/>
              </a:rPr>
              <a:t>Personal </a:t>
            </a:r>
            <a:r>
              <a:rPr lang="nb-NO" sz="4000" b="0" dirty="0" err="1" smtClean="0"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nb-NO" sz="4000" b="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nb-NO" sz="4000" b="0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nb-NO" sz="40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sz="4000" b="0" dirty="0" err="1" smtClean="0">
                <a:latin typeface="Times New Roman" pitchFamily="18" charset="0"/>
                <a:cs typeface="Times New Roman" pitchFamily="18" charset="0"/>
              </a:rPr>
              <a:t>HROs</a:t>
            </a:r>
            <a:endParaRPr lang="nb-NO" sz="4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14438"/>
            <a:ext cx="8435280" cy="5256212"/>
          </a:xfrm>
        </p:spPr>
        <p:txBody>
          <a:bodyPr/>
          <a:lstStyle/>
          <a:p>
            <a:pPr eaLnBrk="1" hangingPunct="1"/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1976 US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Navy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Flight School – first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endParaRPr lang="nb-NO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nb-N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nb-NO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nb-N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nb-NO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person </a:t>
            </a:r>
            <a:r>
              <a:rPr lang="nb-NO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nb-N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nb-NO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nb-N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...”</a:t>
            </a:r>
            <a:endParaRPr lang="nb-NO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1976-1978 Seven (7)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in training</a:t>
            </a:r>
          </a:p>
          <a:p>
            <a:pPr eaLnBrk="1" hangingPunct="1"/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1978-1979 First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operational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cruise on USS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Nimitz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– 14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crashes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/14 pilots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killed</a:t>
            </a:r>
            <a:endParaRPr lang="nb-NO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25 May 1980 USS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Nimitz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crash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and fire</a:t>
            </a:r>
          </a:p>
          <a:p>
            <a:pPr eaLnBrk="1" hangingPunct="1"/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birthplace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HRO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520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 descr="026803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b-NO"/>
          </a:p>
        </p:txBody>
      </p:sp>
      <p:pic>
        <p:nvPicPr>
          <p:cNvPr id="20483" name="Picture 8" descr="026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8075"/>
            <a:ext cx="4897090" cy="60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0121-N-3485C-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011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70122-N-3729H-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249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352928" cy="589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575122"/>
          </a:xfrm>
        </p:spPr>
        <p:txBody>
          <a:bodyPr/>
          <a:lstStyle/>
          <a:p>
            <a:pPr algn="ctr"/>
            <a:r>
              <a:rPr lang="nb-NO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nb-NO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lang="nb-NO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2978150"/>
          </a:xfrm>
        </p:spPr>
        <p:txBody>
          <a:bodyPr/>
          <a:lstStyle/>
          <a:p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Man-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disasters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(Turner, 1978)</a:t>
            </a:r>
          </a:p>
          <a:p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Perrow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1984)</a:t>
            </a:r>
          </a:p>
          <a:p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Organizations (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Rocklin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Porte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Roberts, 1987)</a:t>
            </a:r>
          </a:p>
          <a:p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accidents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1990)</a:t>
            </a:r>
          </a:p>
          <a:p>
            <a:r>
              <a:rPr lang="nb-NO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to </a:t>
            </a:r>
            <a:r>
              <a:rPr lang="nb-NO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nb-NO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Sagan</a:t>
            </a:r>
            <a:r>
              <a:rPr lang="nb-NO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1993)</a:t>
            </a:r>
          </a:p>
          <a:p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Weick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Roberts, 1993;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Weick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Sutcliffe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2006)</a:t>
            </a:r>
          </a:p>
          <a:p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Challenger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Vaughan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1996)</a:t>
            </a:r>
          </a:p>
          <a:p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Überlingen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(Johnson, 2004)</a:t>
            </a:r>
          </a:p>
          <a:p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(</a:t>
            </a:r>
            <a:r>
              <a:rPr lang="nb-NO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Hollnagel</a:t>
            </a:r>
            <a:r>
              <a:rPr lang="nb-NO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2006)</a:t>
            </a:r>
            <a:endParaRPr lang="nb-NO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lIns="91440" tIns="45720" rIns="91440" bIns="45720" anchor="t"/>
          <a:lstStyle/>
          <a:p>
            <a:pPr algn="ctr"/>
            <a:r>
              <a:rPr lang="nb-NO" altLang="nb-NO" sz="3600" b="0" smtClean="0">
                <a:solidFill>
                  <a:srgbClr val="000066"/>
                </a:solidFill>
                <a:cs typeface="Arial" panose="020B0604020202020204" pitchFamily="34" charset="0"/>
              </a:rPr>
              <a:t>Organizational processes model </a:t>
            </a:r>
            <a:r>
              <a:rPr lang="nb-NO" altLang="nb-NO" sz="40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altLang="nb-NO" sz="40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altLang="nb-NO" sz="28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(Lofquist, 2008:2010)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475" y="1697038"/>
            <a:ext cx="7112000" cy="35718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3" action="ppaction://hlinkpres?slideindex=1&amp;slidetitle="/>
          </p:cNvPr>
          <p:cNvSpPr/>
          <p:nvPr/>
        </p:nvSpPr>
        <p:spPr bwMode="auto">
          <a:xfrm>
            <a:off x="1498600" y="2351088"/>
            <a:ext cx="6084888" cy="2111375"/>
          </a:xfrm>
          <a:prstGeom prst="rect">
            <a:avLst/>
          </a:pr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804988" y="2801938"/>
            <a:ext cx="1514475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Proactive 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822700" y="2801938"/>
            <a:ext cx="1512888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Interactive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5840413" y="2801938"/>
            <a:ext cx="1516062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Reactive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317875" y="32893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5337175" y="32893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6683375" y="3776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6570663" y="3776663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H="1">
            <a:off x="2533650" y="4079875"/>
            <a:ext cx="403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V="1">
            <a:off x="2533650" y="3776663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V="1">
            <a:off x="4608513" y="2498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H="1">
            <a:off x="2478088" y="2498725"/>
            <a:ext cx="213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>
            <a:off x="2478088" y="2498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 flipV="1">
            <a:off x="6570663" y="2498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4719638" y="2498725"/>
            <a:ext cx="1851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4719638" y="2498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>
            <a:off x="3543300" y="1830388"/>
            <a:ext cx="0" cy="3344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5618163" y="1830388"/>
            <a:ext cx="0" cy="3344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1698625" y="1912938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3500438" y="1912938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Operation</a:t>
            </a:r>
          </a:p>
        </p:txBody>
      </p:sp>
      <p:sp>
        <p:nvSpPr>
          <p:cNvPr id="23576" name="Text Box 23"/>
          <p:cNvSpPr txBox="1">
            <a:spLocks noChangeArrowheads="1"/>
          </p:cNvSpPr>
          <p:nvPr/>
        </p:nvSpPr>
        <p:spPr bwMode="auto">
          <a:xfrm>
            <a:off x="5627688" y="1912938"/>
            <a:ext cx="212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Outcomes</a:t>
            </a:r>
          </a:p>
        </p:txBody>
      </p:sp>
      <p:sp>
        <p:nvSpPr>
          <p:cNvPr id="23577" name="Text Box 24"/>
          <p:cNvSpPr txBox="1">
            <a:spLocks noChangeArrowheads="1"/>
          </p:cNvSpPr>
          <p:nvPr/>
        </p:nvSpPr>
        <p:spPr bwMode="auto">
          <a:xfrm>
            <a:off x="4102100" y="538638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23578" name="Line 25"/>
          <p:cNvSpPr>
            <a:spLocks noChangeShapeType="1"/>
          </p:cNvSpPr>
          <p:nvPr/>
        </p:nvSpPr>
        <p:spPr bwMode="auto">
          <a:xfrm flipH="1">
            <a:off x="1689100" y="5600700"/>
            <a:ext cx="230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>
            <a:off x="4887913" y="5600700"/>
            <a:ext cx="2524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80" name="Text Box 27"/>
          <p:cNvSpPr txBox="1">
            <a:spLocks noChangeArrowheads="1"/>
          </p:cNvSpPr>
          <p:nvPr/>
        </p:nvSpPr>
        <p:spPr bwMode="auto">
          <a:xfrm>
            <a:off x="2644775" y="4540250"/>
            <a:ext cx="18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nb-NO" altLang="nb-NO" sz="1600" b="1">
              <a:solidFill>
                <a:srgbClr val="000066"/>
              </a:solidFill>
            </a:endParaRPr>
          </a:p>
        </p:txBody>
      </p:sp>
      <p:sp>
        <p:nvSpPr>
          <p:cNvPr id="23581" name="TextBox 31"/>
          <p:cNvSpPr txBox="1">
            <a:spLocks noChangeArrowheads="1"/>
          </p:cNvSpPr>
          <p:nvPr/>
        </p:nvSpPr>
        <p:spPr bwMode="auto">
          <a:xfrm>
            <a:off x="3322638" y="4100513"/>
            <a:ext cx="274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 b="1">
                <a:solidFill>
                  <a:srgbClr val="002060"/>
                </a:solidFill>
              </a:rPr>
              <a:t>Organizational Culture</a:t>
            </a:r>
          </a:p>
        </p:txBody>
      </p:sp>
      <p:sp>
        <p:nvSpPr>
          <p:cNvPr id="23582" name="TextBox 31"/>
          <p:cNvSpPr txBox="1">
            <a:spLocks noChangeArrowheads="1"/>
          </p:cNvSpPr>
          <p:nvPr/>
        </p:nvSpPr>
        <p:spPr bwMode="auto">
          <a:xfrm>
            <a:off x="3798888" y="4583113"/>
            <a:ext cx="163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 b="1">
                <a:solidFill>
                  <a:srgbClr val="002060"/>
                </a:solidFill>
              </a:rPr>
              <a:t>Environment</a:t>
            </a:r>
          </a:p>
        </p:txBody>
      </p:sp>
      <p:sp>
        <p:nvSpPr>
          <p:cNvPr id="23583" name="TextBox 31"/>
          <p:cNvSpPr txBox="1">
            <a:spLocks noChangeArrowheads="1"/>
          </p:cNvSpPr>
          <p:nvPr/>
        </p:nvSpPr>
        <p:spPr bwMode="auto">
          <a:xfrm>
            <a:off x="3121025" y="1181100"/>
            <a:ext cx="307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b="1" i="1">
                <a:solidFill>
                  <a:srgbClr val="002060"/>
                </a:solidFill>
              </a:rPr>
              <a:t>Socio-technical system</a:t>
            </a:r>
          </a:p>
        </p:txBody>
      </p:sp>
    </p:spTree>
    <p:extLst>
      <p:ext uri="{BB962C8B-B14F-4D97-AF65-F5344CB8AC3E}">
        <p14:creationId xmlns:p14="http://schemas.microsoft.com/office/powerpoint/2010/main" val="8501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Socio-technical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sz="3200" dirty="0" err="1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ounded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rationality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-adaptive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routines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imagined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enacted</a:t>
            </a:r>
            <a:endParaRPr lang="nb-NO" sz="3200" dirty="0" smtClean="0">
              <a:solidFill>
                <a:srgbClr val="0036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366C"/>
                </a:solidFill>
                <a:latin typeface="Times New Roman" pitchFamily="18" charset="0"/>
                <a:cs typeface="Times New Roman" pitchFamily="18" charset="0"/>
              </a:rPr>
              <a:t>Control- vs. </a:t>
            </a:r>
            <a:r>
              <a:rPr lang="nb-NO" sz="3200" dirty="0" err="1">
                <a:solidFill>
                  <a:srgbClr val="00366C"/>
                </a:solidFill>
                <a:latin typeface="Times New Roman" pitchFamily="18" charset="0"/>
                <a:cs typeface="Times New Roman" pitchFamily="18" charset="0"/>
              </a:rPr>
              <a:t>commitment-based</a:t>
            </a:r>
            <a:r>
              <a:rPr lang="nb-NO" sz="3200" dirty="0">
                <a:solidFill>
                  <a:srgbClr val="00366C"/>
                </a:solidFill>
                <a:latin typeface="Times New Roman" pitchFamily="18" charset="0"/>
                <a:cs typeface="Times New Roman" pitchFamily="18" charset="0"/>
              </a:rPr>
              <a:t>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Rules,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routines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checklists</a:t>
            </a:r>
            <a:r>
              <a:rPr lang="nb-NO" sz="32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lang="nb-NO" sz="3200" dirty="0" smtClean="0">
              <a:solidFill>
                <a:srgbClr val="0036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3200" dirty="0">
              <a:solidFill>
                <a:srgbClr val="00366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3265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nb-NO" sz="3600" dirty="0" err="1" smtClean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endParaRPr lang="nb-NO" sz="3600" dirty="0">
              <a:solidFill>
                <a:srgbClr val="0036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5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44450"/>
            <a:ext cx="8115300" cy="719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sz="3600" b="0" dirty="0" smtClean="0"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nb-NO" sz="3600" b="0" dirty="0" err="1" smtClean="0">
                <a:latin typeface="Times New Roman" pitchFamily="18" charset="0"/>
                <a:cs typeface="Times New Roman" pitchFamily="18" charset="0"/>
              </a:rPr>
              <a:t>concepts</a:t>
            </a:r>
            <a:r>
              <a:rPr lang="nb-NO" sz="3600" b="0" dirty="0" smtClean="0">
                <a:latin typeface="Times New Roman" pitchFamily="18" charset="0"/>
                <a:cs typeface="Times New Roman" pitchFamily="18" charset="0"/>
              </a:rPr>
              <a:t> (2)</a:t>
            </a:r>
            <a:r>
              <a:rPr lang="nb-NO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197099"/>
            <a:ext cx="8640960" cy="47521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climate</a:t>
            </a:r>
            <a:endParaRPr lang="nb-NO" sz="40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3800" b="0" dirty="0" smtClean="0">
                <a:latin typeface="Times New Roman" pitchFamily="18" charset="0"/>
                <a:cs typeface="Times New Roman" pitchFamily="18" charset="0"/>
              </a:rPr>
              <a:t>Trial </a:t>
            </a:r>
            <a:r>
              <a:rPr lang="nb-NO" sz="3800" b="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nb-NO" sz="3800" b="0" dirty="0" err="1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nb-NO" sz="3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800" b="0" dirty="0" err="1">
                <a:latin typeface="Times New Roman" pitchFamily="18" charset="0"/>
                <a:cs typeface="Times New Roman" pitchFamily="18" charset="0"/>
              </a:rPr>
              <a:t>learning</a:t>
            </a:r>
            <a:endParaRPr lang="nb-NO" sz="38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4000" b="0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failures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conditions</a:t>
            </a:r>
            <a:endParaRPr lang="nb-NO" sz="40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Incubation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periods</a:t>
            </a:r>
            <a:endParaRPr lang="nb-NO" sz="40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drift/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deviance</a:t>
            </a:r>
            <a:endParaRPr lang="nb-NO" sz="40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Barriers/</a:t>
            </a:r>
            <a:r>
              <a:rPr lang="nb-NO" sz="4000" b="0" dirty="0" err="1">
                <a:latin typeface="Times New Roman" pitchFamily="18" charset="0"/>
                <a:cs typeface="Times New Roman" pitchFamily="18" charset="0"/>
              </a:rPr>
              <a:t>operational</a:t>
            </a: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4000" b="0" dirty="0" err="1" smtClean="0">
                <a:latin typeface="Times New Roman" pitchFamily="18" charset="0"/>
                <a:cs typeface="Times New Roman" pitchFamily="18" charset="0"/>
              </a:rPr>
              <a:t>redundancy</a:t>
            </a:r>
            <a:endParaRPr lang="nb-NO" sz="4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4000" b="0" dirty="0">
                <a:latin typeface="Times New Roman" pitchFamily="18" charset="0"/>
                <a:cs typeface="Times New Roman" pitchFamily="18" charset="0"/>
              </a:rPr>
              <a:t>Signals</a:t>
            </a:r>
          </a:p>
          <a:p>
            <a:pPr>
              <a:buFont typeface="Wingdings" pitchFamily="2" charset="2"/>
              <a:buChar char="§"/>
            </a:pPr>
            <a:endParaRPr lang="nb-NO" sz="40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nb-NO" sz="38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nb-NO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7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44450"/>
            <a:ext cx="8115300" cy="719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sz="3600" b="0" dirty="0" smtClean="0"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nb-NO" sz="3600" b="0" dirty="0" err="1" smtClean="0">
                <a:latin typeface="Times New Roman" pitchFamily="18" charset="0"/>
                <a:cs typeface="Times New Roman" pitchFamily="18" charset="0"/>
              </a:rPr>
              <a:t>concepts</a:t>
            </a:r>
            <a:r>
              <a:rPr lang="nb-NO" sz="3600" b="0" dirty="0" smtClean="0">
                <a:latin typeface="Times New Roman" pitchFamily="18" charset="0"/>
                <a:cs typeface="Times New Roman" pitchFamily="18" charset="0"/>
              </a:rPr>
              <a:t> (3)</a:t>
            </a:r>
            <a:r>
              <a:rPr lang="nb-NO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1125091"/>
            <a:ext cx="8625297" cy="468017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nb-NO" sz="3200" b="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oose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b-NO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Incidents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misses)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Undesired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outcomes</a:t>
            </a:r>
            <a:endParaRPr lang="nb-NO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nb-NO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Consequence</a:t>
            </a:r>
            <a:endParaRPr lang="nb-NO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variation</a:t>
            </a:r>
            <a:endParaRPr lang="nb-NO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endParaRPr lang="nb-NO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nb-NO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33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056" y="692696"/>
            <a:ext cx="7772400" cy="504056"/>
          </a:xfrm>
        </p:spPr>
        <p:txBody>
          <a:bodyPr/>
          <a:lstStyle/>
          <a:p>
            <a:pPr algn="ctr" eaLnBrk="1" hangingPunct="1"/>
            <a:r>
              <a:rPr lang="en-GB" altLang="nb-NO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nb-NO" altLang="nb-NO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385888"/>
            <a:ext cx="7704137" cy="55435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nb-NO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 introduction/background</a:t>
            </a:r>
          </a:p>
          <a:p>
            <a:pPr eaLnBrk="1" hangingPunct="1">
              <a:buFontTx/>
              <a:buChar char="•"/>
            </a:pPr>
            <a:r>
              <a:rPr lang="en-GB" altLang="nb-NO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nb-NO" sz="28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Avinor</a:t>
            </a:r>
            <a:r>
              <a:rPr lang="en-GB" altLang="nb-NO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</a:t>
            </a:r>
          </a:p>
          <a:p>
            <a:pPr eaLnBrk="1" hangingPunct="1">
              <a:buFontTx/>
              <a:buChar char="•"/>
            </a:pPr>
            <a:r>
              <a:rPr lang="en-GB" altLang="nb-NO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Organizational processes model</a:t>
            </a:r>
          </a:p>
          <a:p>
            <a:pPr eaLnBrk="1" hangingPunct="1">
              <a:buFontTx/>
              <a:buChar char="•"/>
            </a:pPr>
            <a:r>
              <a:rPr lang="en-GB" altLang="nb-NO" sz="2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 results</a:t>
            </a:r>
          </a:p>
          <a:p>
            <a:pPr eaLnBrk="1" hangingPunct="1">
              <a:buFontTx/>
              <a:buChar char="•"/>
            </a:pPr>
            <a:endParaRPr lang="en-GB" altLang="nb-NO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Times" panose="02020603050405020304" pitchFamily="18" charset="0"/>
              <a:buNone/>
            </a:pPr>
            <a:endParaRPr lang="en-GB" altLang="nb-NO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Tx/>
              <a:buChar char="–"/>
            </a:pPr>
            <a:endParaRPr lang="en-GB" altLang="nb-NO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115888"/>
            <a:ext cx="7543800" cy="7191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nb-NO" b="0" dirty="0" smtClean="0"/>
              <a:t>Double-loop learning</a:t>
            </a:r>
            <a:br>
              <a:rPr lang="nb-NO" b="0" dirty="0" smtClean="0"/>
            </a:br>
            <a:r>
              <a:rPr lang="nb-NO" sz="2400" b="0" dirty="0" smtClean="0"/>
              <a:t>(Argyris &amp; Schön, 1974)</a:t>
            </a:r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3417888" y="1052513"/>
            <a:ext cx="1439862" cy="574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/>
              <a:t>Real world</a:t>
            </a:r>
          </a:p>
          <a:p>
            <a:pPr algn="ctr"/>
            <a:r>
              <a:rPr lang="en-GB" altLang="nb-NO"/>
              <a:t>signals</a:t>
            </a: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268913" y="2636838"/>
            <a:ext cx="2160587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/>
              <a:t>Information </a:t>
            </a:r>
          </a:p>
          <a:p>
            <a:pPr algn="ctr"/>
            <a:r>
              <a:rPr lang="en-GB" altLang="nb-NO"/>
              <a:t>feedback</a:t>
            </a:r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5000625" y="4292600"/>
            <a:ext cx="2736850" cy="7191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/>
              <a:t>Mental models of </a:t>
            </a:r>
          </a:p>
          <a:p>
            <a:pPr algn="ctr"/>
            <a:r>
              <a:rPr lang="en-GB" altLang="nb-NO"/>
              <a:t>real world</a:t>
            </a:r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857250" y="4292600"/>
            <a:ext cx="2303463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/>
              <a:t>Action strategies </a:t>
            </a:r>
          </a:p>
          <a:p>
            <a:pPr algn="ctr"/>
            <a:r>
              <a:rPr lang="en-GB" altLang="nb-NO"/>
              <a:t>decision rules</a:t>
            </a: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1403350" y="2636838"/>
            <a:ext cx="1439863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/>
              <a:t>Decisions</a:t>
            </a:r>
          </a:p>
        </p:txBody>
      </p:sp>
      <p:cxnSp>
        <p:nvCxnSpPr>
          <p:cNvPr id="96265" name="AutoShape 9"/>
          <p:cNvCxnSpPr>
            <a:cxnSpLocks noChangeShapeType="1"/>
          </p:cNvCxnSpPr>
          <p:nvPr/>
        </p:nvCxnSpPr>
        <p:spPr bwMode="auto">
          <a:xfrm rot="5400000" flipH="1">
            <a:off x="4175125" y="3016250"/>
            <a:ext cx="142875" cy="4244975"/>
          </a:xfrm>
          <a:prstGeom prst="curvedConnector3">
            <a:avLst>
              <a:gd name="adj1" fmla="val -379699"/>
            </a:avLst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AutoShape 10"/>
          <p:cNvCxnSpPr>
            <a:cxnSpLocks noChangeShapeType="1"/>
            <a:stCxn id="96262" idx="6"/>
            <a:endCxn id="96261" idx="6"/>
          </p:cNvCxnSpPr>
          <p:nvPr/>
        </p:nvCxnSpPr>
        <p:spPr bwMode="auto">
          <a:xfrm flipH="1" flipV="1">
            <a:off x="7429500" y="2960688"/>
            <a:ext cx="307975" cy="1692275"/>
          </a:xfrm>
          <a:prstGeom prst="curvedConnector3">
            <a:avLst>
              <a:gd name="adj1" fmla="val -74231"/>
            </a:avLst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AutoShape 11"/>
          <p:cNvCxnSpPr>
            <a:cxnSpLocks noChangeShapeType="1"/>
            <a:endCxn id="96264" idx="4"/>
          </p:cNvCxnSpPr>
          <p:nvPr/>
        </p:nvCxnSpPr>
        <p:spPr bwMode="auto">
          <a:xfrm rot="16200000" flipV="1">
            <a:off x="1670843" y="3666332"/>
            <a:ext cx="925513" cy="19050"/>
          </a:xfrm>
          <a:prstGeom prst="straightConnector1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AutoShape 12"/>
          <p:cNvCxnSpPr>
            <a:cxnSpLocks noChangeShapeType="1"/>
            <a:stCxn id="96264" idx="0"/>
            <a:endCxn id="96260" idx="2"/>
          </p:cNvCxnSpPr>
          <p:nvPr/>
        </p:nvCxnSpPr>
        <p:spPr bwMode="auto">
          <a:xfrm rot="5400000" flipH="1" flipV="1">
            <a:off x="2122488" y="1341437"/>
            <a:ext cx="1296988" cy="1293813"/>
          </a:xfrm>
          <a:prstGeom prst="curvedConnector2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AutoShape 13"/>
          <p:cNvCxnSpPr>
            <a:cxnSpLocks noChangeShapeType="1"/>
            <a:endCxn id="96261" idx="0"/>
          </p:cNvCxnSpPr>
          <p:nvPr/>
        </p:nvCxnSpPr>
        <p:spPr bwMode="auto">
          <a:xfrm>
            <a:off x="4929188" y="1352550"/>
            <a:ext cx="1420812" cy="1284288"/>
          </a:xfrm>
          <a:prstGeom prst="curvedConnector2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AutoShape 14"/>
          <p:cNvCxnSpPr>
            <a:cxnSpLocks noChangeShapeType="1"/>
            <a:stCxn id="96261" idx="3"/>
            <a:endCxn id="96264" idx="5"/>
          </p:cNvCxnSpPr>
          <p:nvPr/>
        </p:nvCxnSpPr>
        <p:spPr bwMode="auto">
          <a:xfrm rot="5400000" flipH="1">
            <a:off x="4078287" y="1682751"/>
            <a:ext cx="60325" cy="2952750"/>
          </a:xfrm>
          <a:prstGeom prst="curvedConnector3">
            <a:avLst>
              <a:gd name="adj1" fmla="val -530458"/>
            </a:avLst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AutoShape 15"/>
          <p:cNvCxnSpPr>
            <a:cxnSpLocks noChangeShapeType="1"/>
            <a:endCxn id="96262" idx="0"/>
          </p:cNvCxnSpPr>
          <p:nvPr/>
        </p:nvCxnSpPr>
        <p:spPr bwMode="auto">
          <a:xfrm rot="16200000" flipH="1">
            <a:off x="5929313" y="3852863"/>
            <a:ext cx="868362" cy="11112"/>
          </a:xfrm>
          <a:prstGeom prst="straightConnector1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3276600" y="1844675"/>
            <a:ext cx="17272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003" y="10800"/>
                </a:moveTo>
                <a:cubicBezTo>
                  <a:pt x="20003" y="5717"/>
                  <a:pt x="15882" y="1597"/>
                  <a:pt x="10800" y="1597"/>
                </a:cubicBezTo>
                <a:cubicBezTo>
                  <a:pt x="5717" y="1597"/>
                  <a:pt x="1597" y="5717"/>
                  <a:pt x="1597" y="10800"/>
                </a:cubicBezTo>
                <a:cubicBezTo>
                  <a:pt x="1597" y="15882"/>
                  <a:pt x="5717" y="20003"/>
                  <a:pt x="10800" y="20003"/>
                </a:cubicBezTo>
                <a:cubicBezTo>
                  <a:pt x="14005" y="20003"/>
                  <a:pt x="16980" y="18334"/>
                  <a:pt x="18652" y="15599"/>
                </a:cubicBezTo>
                <a:lnTo>
                  <a:pt x="20015" y="16431"/>
                </a:lnTo>
                <a:cubicBezTo>
                  <a:pt x="18053" y="19642"/>
                  <a:pt x="1456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802" y="14299"/>
                </a:lnTo>
                <a:lnTo>
                  <a:pt x="17303" y="10800"/>
                </a:lnTo>
                <a:lnTo>
                  <a:pt x="20003" y="108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 b="1" i="1">
                <a:solidFill>
                  <a:srgbClr val="FF0000"/>
                </a:solidFill>
              </a:rPr>
              <a:t>Single-</a:t>
            </a:r>
          </a:p>
          <a:p>
            <a:pPr algn="ctr"/>
            <a:r>
              <a:rPr lang="en-GB" altLang="nb-NO" b="1" i="1">
                <a:solidFill>
                  <a:srgbClr val="FF0000"/>
                </a:solidFill>
              </a:rPr>
              <a:t>loop</a:t>
            </a:r>
          </a:p>
        </p:txBody>
      </p:sp>
      <p:sp>
        <p:nvSpPr>
          <p:cNvPr id="96273" name="AutoShape 17"/>
          <p:cNvSpPr>
            <a:spLocks noChangeArrowheads="1"/>
          </p:cNvSpPr>
          <p:nvPr/>
        </p:nvSpPr>
        <p:spPr bwMode="auto">
          <a:xfrm>
            <a:off x="3203575" y="3789363"/>
            <a:ext cx="1727200" cy="1295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003" y="10800"/>
                </a:moveTo>
                <a:cubicBezTo>
                  <a:pt x="20003" y="5717"/>
                  <a:pt x="15882" y="1597"/>
                  <a:pt x="10800" y="1597"/>
                </a:cubicBezTo>
                <a:cubicBezTo>
                  <a:pt x="5717" y="1597"/>
                  <a:pt x="1597" y="5717"/>
                  <a:pt x="1597" y="10800"/>
                </a:cubicBezTo>
                <a:cubicBezTo>
                  <a:pt x="1597" y="15882"/>
                  <a:pt x="5717" y="20003"/>
                  <a:pt x="10800" y="20003"/>
                </a:cubicBezTo>
                <a:cubicBezTo>
                  <a:pt x="14005" y="20003"/>
                  <a:pt x="16980" y="18334"/>
                  <a:pt x="18652" y="15599"/>
                </a:cubicBezTo>
                <a:lnTo>
                  <a:pt x="20015" y="16431"/>
                </a:lnTo>
                <a:cubicBezTo>
                  <a:pt x="18053" y="19642"/>
                  <a:pt x="1456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802" y="14299"/>
                </a:lnTo>
                <a:lnTo>
                  <a:pt x="17303" y="10800"/>
                </a:lnTo>
                <a:lnTo>
                  <a:pt x="20003" y="108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nb-NO" b="1" i="1">
                <a:solidFill>
                  <a:srgbClr val="FF0000"/>
                </a:solidFill>
              </a:rPr>
              <a:t>Double-</a:t>
            </a:r>
          </a:p>
          <a:p>
            <a:pPr algn="ctr"/>
            <a:r>
              <a:rPr lang="en-GB" altLang="nb-NO" b="1" i="1">
                <a:solidFill>
                  <a:srgbClr val="FF0000"/>
                </a:solidFill>
              </a:rPr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834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  <p:bldP spid="96263" grpId="0"/>
      <p:bldP spid="96264" grpId="0"/>
      <p:bldP spid="96272" grpId="0" animBg="1"/>
      <p:bldP spid="962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lIns="91440" tIns="45720" rIns="91440" bIns="45720" anchor="t"/>
          <a:lstStyle/>
          <a:p>
            <a:pPr algn="ctr"/>
            <a:r>
              <a:rPr lang="nb-NO" altLang="nb-NO" sz="36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«</a:t>
            </a:r>
            <a:r>
              <a:rPr lang="nb-NO" altLang="nb-NO" sz="3600" b="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double-loop</a:t>
            </a:r>
            <a:r>
              <a:rPr lang="nb-NO" altLang="nb-NO" sz="36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learning</a:t>
            </a:r>
            <a:br>
              <a:rPr lang="nb-NO" altLang="nb-NO" sz="36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altLang="nb-NO" sz="28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(Lofquist, 2008:2010)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475" y="1714500"/>
            <a:ext cx="7112000" cy="3571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hlinkClick r:id="rId3" action="ppaction://hlinkpres?slideindex=1&amp;slidetitle="/>
          </p:cNvPr>
          <p:cNvSpPr/>
          <p:nvPr/>
        </p:nvSpPr>
        <p:spPr bwMode="auto">
          <a:xfrm>
            <a:off x="1498600" y="2368550"/>
            <a:ext cx="6084888" cy="211137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804988" y="2819400"/>
            <a:ext cx="1514475" cy="97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Proactive 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822700" y="2819400"/>
            <a:ext cx="1512888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Interactive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5840413" y="2819400"/>
            <a:ext cx="1516062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Reactive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3317875" y="33067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5337175" y="33067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6683375" y="3794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6570663" y="3794125"/>
            <a:ext cx="0" cy="3032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H="1">
            <a:off x="2533650" y="4097338"/>
            <a:ext cx="403701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2533650" y="3794125"/>
            <a:ext cx="0" cy="303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 flipV="1">
            <a:off x="4608513" y="2516188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>
            <a:off x="2478088" y="2516188"/>
            <a:ext cx="213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2478088" y="2516188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6570663" y="2516188"/>
            <a:ext cx="0" cy="303212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H="1">
            <a:off x="4719638" y="2516188"/>
            <a:ext cx="1851025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4716463" y="2516188"/>
            <a:ext cx="0" cy="303212"/>
          </a:xfrm>
          <a:prstGeom prst="line">
            <a:avLst/>
          </a:prstGeom>
          <a:ln>
            <a:prstDash val="dash"/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3543300" y="1847850"/>
            <a:ext cx="0" cy="33448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>
            <a:off x="5618163" y="1847850"/>
            <a:ext cx="0" cy="3344863"/>
          </a:xfrm>
          <a:prstGeom prst="line">
            <a:avLst/>
          </a:prstGeom>
          <a:ln>
            <a:prstDash val="dashDot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>
              <a:ln>
                <a:solidFill>
                  <a:schemeClr val="tx1"/>
                </a:solidFill>
                <a:prstDash val="lgDashDotDot"/>
              </a:ln>
            </a:endParaRP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1698625" y="1930400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29719" name="Text Box 22"/>
          <p:cNvSpPr txBox="1">
            <a:spLocks noChangeArrowheads="1"/>
          </p:cNvSpPr>
          <p:nvPr/>
        </p:nvSpPr>
        <p:spPr bwMode="auto">
          <a:xfrm>
            <a:off x="3492500" y="1930400"/>
            <a:ext cx="215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Operation</a:t>
            </a:r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5627688" y="1930400"/>
            <a:ext cx="212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Outcomes</a:t>
            </a:r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4102100" y="543083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 flipH="1">
            <a:off x="1689100" y="5618163"/>
            <a:ext cx="230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4887913" y="5618163"/>
            <a:ext cx="2524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2644775" y="4557713"/>
            <a:ext cx="185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nb-NO" altLang="nb-NO" sz="1600" b="1">
              <a:solidFill>
                <a:srgbClr val="002060"/>
              </a:solidFill>
            </a:endParaRPr>
          </a:p>
        </p:txBody>
      </p:sp>
      <p:sp>
        <p:nvSpPr>
          <p:cNvPr id="29725" name="TextBox 31"/>
          <p:cNvSpPr txBox="1">
            <a:spLocks noChangeArrowheads="1"/>
          </p:cNvSpPr>
          <p:nvPr/>
        </p:nvSpPr>
        <p:spPr bwMode="auto">
          <a:xfrm>
            <a:off x="3322638" y="4108450"/>
            <a:ext cx="274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 b="1">
                <a:solidFill>
                  <a:srgbClr val="002060"/>
                </a:solidFill>
              </a:rPr>
              <a:t>Organizational Culture</a:t>
            </a:r>
          </a:p>
        </p:txBody>
      </p:sp>
      <p:sp>
        <p:nvSpPr>
          <p:cNvPr id="29726" name="TextBox 31"/>
          <p:cNvSpPr txBox="1">
            <a:spLocks noChangeArrowheads="1"/>
          </p:cNvSpPr>
          <p:nvPr/>
        </p:nvSpPr>
        <p:spPr bwMode="auto">
          <a:xfrm>
            <a:off x="3798888" y="4600575"/>
            <a:ext cx="163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 b="1">
                <a:solidFill>
                  <a:srgbClr val="002060"/>
                </a:solidFill>
              </a:rPr>
              <a:t>Environment</a:t>
            </a:r>
          </a:p>
        </p:txBody>
      </p:sp>
      <p:sp>
        <p:nvSpPr>
          <p:cNvPr id="29727" name="TextBox 31"/>
          <p:cNvSpPr txBox="1">
            <a:spLocks noChangeArrowheads="1"/>
          </p:cNvSpPr>
          <p:nvPr/>
        </p:nvSpPr>
        <p:spPr bwMode="auto">
          <a:xfrm>
            <a:off x="3121025" y="1214438"/>
            <a:ext cx="307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b="1" i="1">
                <a:solidFill>
                  <a:srgbClr val="002060"/>
                </a:solidFill>
              </a:rPr>
              <a:t>Socio-technical system</a:t>
            </a:r>
          </a:p>
        </p:txBody>
      </p:sp>
    </p:spTree>
    <p:extLst>
      <p:ext uri="{BB962C8B-B14F-4D97-AF65-F5344CB8AC3E}">
        <p14:creationId xmlns:p14="http://schemas.microsoft.com/office/powerpoint/2010/main" val="21505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lIns="91440" tIns="45720" rIns="91440" bIns="45720" anchor="t"/>
          <a:lstStyle/>
          <a:p>
            <a:pPr algn="ctr"/>
            <a:r>
              <a:rPr lang="nb-NO" altLang="nb-NO" sz="36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«</a:t>
            </a:r>
            <a:r>
              <a:rPr lang="nb-NO" altLang="nb-NO" sz="3600" b="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double-loop</a:t>
            </a:r>
            <a:r>
              <a:rPr lang="nb-NO" altLang="nb-NO" sz="36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learning</a:t>
            </a:r>
            <a:br>
              <a:rPr lang="nb-NO" altLang="nb-NO" sz="36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altLang="nb-NO" sz="2800" b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(Lofquist, 2008:2010)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475" y="1714500"/>
            <a:ext cx="7112000" cy="3571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hlinkClick r:id="rId3" action="ppaction://hlinkpres?slideindex=1&amp;slidetitle="/>
          </p:cNvPr>
          <p:cNvSpPr/>
          <p:nvPr/>
        </p:nvSpPr>
        <p:spPr bwMode="auto">
          <a:xfrm>
            <a:off x="1498600" y="2368550"/>
            <a:ext cx="6084888" cy="211137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804988" y="2819400"/>
            <a:ext cx="1514475" cy="97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Proactive 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822700" y="2819400"/>
            <a:ext cx="1512888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Interactive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840413" y="2819400"/>
            <a:ext cx="1516062" cy="974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Reactive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3317875" y="33067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5337175" y="33067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6683375" y="3794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6570663" y="3794125"/>
            <a:ext cx="0" cy="3032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H="1">
            <a:off x="2533650" y="4097338"/>
            <a:ext cx="403701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2533650" y="3794125"/>
            <a:ext cx="0" cy="303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6570663" y="2516188"/>
            <a:ext cx="0" cy="303212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H="1">
            <a:off x="4719638" y="2516188"/>
            <a:ext cx="1851025" cy="0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4716463" y="2516188"/>
            <a:ext cx="0" cy="303212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1761" name="Line 19"/>
          <p:cNvSpPr>
            <a:spLocks noChangeShapeType="1"/>
          </p:cNvSpPr>
          <p:nvPr/>
        </p:nvSpPr>
        <p:spPr bwMode="auto">
          <a:xfrm>
            <a:off x="3543300" y="1847850"/>
            <a:ext cx="0" cy="33448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>
            <a:off x="5618163" y="1847850"/>
            <a:ext cx="0" cy="33448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nb-NO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1763" name="Text Box 21"/>
          <p:cNvSpPr txBox="1">
            <a:spLocks noChangeArrowheads="1"/>
          </p:cNvSpPr>
          <p:nvPr/>
        </p:nvSpPr>
        <p:spPr bwMode="auto">
          <a:xfrm>
            <a:off x="1698625" y="1930400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3492500" y="1930400"/>
            <a:ext cx="215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Operation</a:t>
            </a:r>
          </a:p>
        </p:txBody>
      </p:sp>
      <p:sp>
        <p:nvSpPr>
          <p:cNvPr id="31765" name="Text Box 23"/>
          <p:cNvSpPr txBox="1">
            <a:spLocks noChangeArrowheads="1"/>
          </p:cNvSpPr>
          <p:nvPr/>
        </p:nvSpPr>
        <p:spPr bwMode="auto">
          <a:xfrm>
            <a:off x="5627688" y="1930400"/>
            <a:ext cx="212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Outcomes</a:t>
            </a:r>
          </a:p>
        </p:txBody>
      </p:sp>
      <p:sp>
        <p:nvSpPr>
          <p:cNvPr id="31766" name="Text Box 24"/>
          <p:cNvSpPr txBox="1">
            <a:spLocks noChangeArrowheads="1"/>
          </p:cNvSpPr>
          <p:nvPr/>
        </p:nvSpPr>
        <p:spPr bwMode="auto">
          <a:xfrm>
            <a:off x="4102100" y="543083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31767" name="Line 25"/>
          <p:cNvSpPr>
            <a:spLocks noChangeShapeType="1"/>
          </p:cNvSpPr>
          <p:nvPr/>
        </p:nvSpPr>
        <p:spPr bwMode="auto">
          <a:xfrm flipH="1">
            <a:off x="1689100" y="5618163"/>
            <a:ext cx="230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68" name="Line 26"/>
          <p:cNvSpPr>
            <a:spLocks noChangeShapeType="1"/>
          </p:cNvSpPr>
          <p:nvPr/>
        </p:nvSpPr>
        <p:spPr bwMode="auto">
          <a:xfrm>
            <a:off x="4887913" y="5618163"/>
            <a:ext cx="2524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769" name="Text Box 27"/>
          <p:cNvSpPr txBox="1">
            <a:spLocks noChangeArrowheads="1"/>
          </p:cNvSpPr>
          <p:nvPr/>
        </p:nvSpPr>
        <p:spPr bwMode="auto">
          <a:xfrm>
            <a:off x="2644775" y="4557713"/>
            <a:ext cx="185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nb-NO" altLang="nb-NO" sz="1600" b="1">
              <a:solidFill>
                <a:srgbClr val="002060"/>
              </a:solidFill>
            </a:endParaRPr>
          </a:p>
        </p:txBody>
      </p:sp>
      <p:sp>
        <p:nvSpPr>
          <p:cNvPr id="31770" name="TextBox 31"/>
          <p:cNvSpPr txBox="1">
            <a:spLocks noChangeArrowheads="1"/>
          </p:cNvSpPr>
          <p:nvPr/>
        </p:nvSpPr>
        <p:spPr bwMode="auto">
          <a:xfrm>
            <a:off x="3322638" y="4117975"/>
            <a:ext cx="253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>
                <a:solidFill>
                  <a:srgbClr val="002060"/>
                </a:solidFill>
              </a:rPr>
              <a:t>Organizational Culture</a:t>
            </a:r>
          </a:p>
        </p:txBody>
      </p:sp>
      <p:sp>
        <p:nvSpPr>
          <p:cNvPr id="31771" name="TextBox 31"/>
          <p:cNvSpPr txBox="1">
            <a:spLocks noChangeArrowheads="1"/>
          </p:cNvSpPr>
          <p:nvPr/>
        </p:nvSpPr>
        <p:spPr bwMode="auto">
          <a:xfrm>
            <a:off x="3798888" y="4600575"/>
            <a:ext cx="1520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>
                <a:solidFill>
                  <a:srgbClr val="002060"/>
                </a:solidFill>
              </a:rPr>
              <a:t>Environment</a:t>
            </a:r>
          </a:p>
        </p:txBody>
      </p:sp>
      <p:sp>
        <p:nvSpPr>
          <p:cNvPr id="31772" name="TextBox 31"/>
          <p:cNvSpPr txBox="1">
            <a:spLocks noChangeArrowheads="1"/>
          </p:cNvSpPr>
          <p:nvPr/>
        </p:nvSpPr>
        <p:spPr bwMode="auto">
          <a:xfrm>
            <a:off x="3121025" y="1214438"/>
            <a:ext cx="307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i="1">
                <a:solidFill>
                  <a:srgbClr val="002060"/>
                </a:solidFill>
              </a:rPr>
              <a:t>Socio-technical system</a:t>
            </a:r>
          </a:p>
        </p:txBody>
      </p:sp>
    </p:spTree>
    <p:extLst>
      <p:ext uri="{BB962C8B-B14F-4D97-AF65-F5344CB8AC3E}">
        <p14:creationId xmlns:p14="http://schemas.microsoft.com/office/powerpoint/2010/main" val="20241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lIns="91440" tIns="45720" rIns="91440" bIns="45720" anchor="t"/>
          <a:lstStyle/>
          <a:p>
            <a:pPr algn="ctr"/>
            <a:r>
              <a:rPr lang="nb-NO" altLang="nb-NO" sz="3600" b="0" smtClean="0">
                <a:solidFill>
                  <a:srgbClr val="000066"/>
                </a:solidFill>
                <a:cs typeface="Arial" panose="020B0604020202020204" pitchFamily="34" charset="0"/>
              </a:rPr>
              <a:t>Organizational «</a:t>
            </a:r>
            <a:r>
              <a:rPr lang="nb-NO" altLang="nb-NO" sz="3600" b="0" i="1" smtClean="0">
                <a:solidFill>
                  <a:srgbClr val="000066"/>
                </a:solidFill>
                <a:cs typeface="Arial" panose="020B0604020202020204" pitchFamily="34" charset="0"/>
              </a:rPr>
              <a:t>double-loop</a:t>
            </a:r>
            <a:r>
              <a:rPr lang="nb-NO" altLang="nb-NO" sz="3600" b="0" smtClean="0">
                <a:solidFill>
                  <a:srgbClr val="000066"/>
                </a:solidFill>
                <a:cs typeface="Arial" panose="020B0604020202020204" pitchFamily="34" charset="0"/>
              </a:rPr>
              <a:t>» learning </a:t>
            </a:r>
            <a:r>
              <a:rPr lang="nb-NO" altLang="nb-NO" sz="40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altLang="nb-NO" sz="40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altLang="nb-NO" sz="28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(Lofquist, 2008:2010)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475" y="1697038"/>
            <a:ext cx="7112000" cy="3571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hlinkClick r:id="rId3" action="ppaction://hlinkpres?slideindex=1&amp;slidetitle="/>
          </p:cNvPr>
          <p:cNvSpPr/>
          <p:nvPr/>
        </p:nvSpPr>
        <p:spPr bwMode="auto">
          <a:xfrm>
            <a:off x="1498600" y="2351088"/>
            <a:ext cx="6084888" cy="211137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804988" y="2801938"/>
            <a:ext cx="1514475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Proactive 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822700" y="2801938"/>
            <a:ext cx="1512888" cy="9747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chemeClr val="bg1"/>
                </a:solidFill>
              </a:rPr>
              <a:t>Interactive</a:t>
            </a:r>
          </a:p>
          <a:p>
            <a:pPr algn="ctr"/>
            <a:r>
              <a:rPr lang="nb-NO" altLang="nb-NO" sz="2000" b="1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5840413" y="2801938"/>
            <a:ext cx="1516062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Reactive</a:t>
            </a:r>
          </a:p>
          <a:p>
            <a:pPr algn="ctr"/>
            <a:r>
              <a:rPr lang="nb-NO" altLang="nb-NO" sz="2000" b="1">
                <a:solidFill>
                  <a:srgbClr val="002060"/>
                </a:solidFill>
              </a:rPr>
              <a:t>Phase</a:t>
            </a:r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3317875" y="32893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5337175" y="32893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6683375" y="3776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 flipV="1">
            <a:off x="4643438" y="2498725"/>
            <a:ext cx="0" cy="3032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 flipH="1">
            <a:off x="2513013" y="2498725"/>
            <a:ext cx="21304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2533650" y="2498725"/>
            <a:ext cx="0" cy="303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3806" name="Line 19"/>
          <p:cNvSpPr>
            <a:spLocks noChangeShapeType="1"/>
          </p:cNvSpPr>
          <p:nvPr/>
        </p:nvSpPr>
        <p:spPr bwMode="auto">
          <a:xfrm>
            <a:off x="3543300" y="1830388"/>
            <a:ext cx="0" cy="3344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7" name="Line 20"/>
          <p:cNvSpPr>
            <a:spLocks noChangeShapeType="1"/>
          </p:cNvSpPr>
          <p:nvPr/>
        </p:nvSpPr>
        <p:spPr bwMode="auto">
          <a:xfrm>
            <a:off x="5618163" y="1830388"/>
            <a:ext cx="0" cy="33448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1698625" y="1912938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33809" name="Text Box 22"/>
          <p:cNvSpPr txBox="1">
            <a:spLocks noChangeArrowheads="1"/>
          </p:cNvSpPr>
          <p:nvPr/>
        </p:nvSpPr>
        <p:spPr bwMode="auto">
          <a:xfrm>
            <a:off x="3500438" y="1912938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Operation</a:t>
            </a:r>
          </a:p>
        </p:txBody>
      </p:sp>
      <p:sp>
        <p:nvSpPr>
          <p:cNvPr id="33810" name="Text Box 23"/>
          <p:cNvSpPr txBox="1">
            <a:spLocks noChangeArrowheads="1"/>
          </p:cNvSpPr>
          <p:nvPr/>
        </p:nvSpPr>
        <p:spPr bwMode="auto">
          <a:xfrm>
            <a:off x="5627688" y="1912938"/>
            <a:ext cx="212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Outcomes</a:t>
            </a:r>
          </a:p>
        </p:txBody>
      </p:sp>
      <p:sp>
        <p:nvSpPr>
          <p:cNvPr id="33811" name="Text Box 24"/>
          <p:cNvSpPr txBox="1">
            <a:spLocks noChangeArrowheads="1"/>
          </p:cNvSpPr>
          <p:nvPr/>
        </p:nvSpPr>
        <p:spPr bwMode="auto">
          <a:xfrm>
            <a:off x="4102100" y="538638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2000" b="1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33812" name="Line 25"/>
          <p:cNvSpPr>
            <a:spLocks noChangeShapeType="1"/>
          </p:cNvSpPr>
          <p:nvPr/>
        </p:nvSpPr>
        <p:spPr bwMode="auto">
          <a:xfrm flipH="1">
            <a:off x="1689100" y="5600700"/>
            <a:ext cx="230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13" name="Line 26"/>
          <p:cNvSpPr>
            <a:spLocks noChangeShapeType="1"/>
          </p:cNvSpPr>
          <p:nvPr/>
        </p:nvSpPr>
        <p:spPr bwMode="auto">
          <a:xfrm>
            <a:off x="4887913" y="5600700"/>
            <a:ext cx="2524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3814" name="Text Box 27"/>
          <p:cNvSpPr txBox="1">
            <a:spLocks noChangeArrowheads="1"/>
          </p:cNvSpPr>
          <p:nvPr/>
        </p:nvSpPr>
        <p:spPr bwMode="auto">
          <a:xfrm>
            <a:off x="2644775" y="4540250"/>
            <a:ext cx="18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nb-NO" altLang="nb-NO" sz="1600" b="1">
              <a:solidFill>
                <a:srgbClr val="000066"/>
              </a:solidFill>
            </a:endParaRPr>
          </a:p>
        </p:txBody>
      </p:sp>
      <p:sp>
        <p:nvSpPr>
          <p:cNvPr id="33815" name="TextBox 31"/>
          <p:cNvSpPr txBox="1">
            <a:spLocks noChangeArrowheads="1"/>
          </p:cNvSpPr>
          <p:nvPr/>
        </p:nvSpPr>
        <p:spPr bwMode="auto">
          <a:xfrm>
            <a:off x="3322638" y="4100513"/>
            <a:ext cx="274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 b="1">
                <a:solidFill>
                  <a:srgbClr val="002060"/>
                </a:solidFill>
              </a:rPr>
              <a:t>Organizational Culture</a:t>
            </a:r>
          </a:p>
        </p:txBody>
      </p:sp>
      <p:sp>
        <p:nvSpPr>
          <p:cNvPr id="33816" name="TextBox 31"/>
          <p:cNvSpPr txBox="1">
            <a:spLocks noChangeArrowheads="1"/>
          </p:cNvSpPr>
          <p:nvPr/>
        </p:nvSpPr>
        <p:spPr bwMode="auto">
          <a:xfrm>
            <a:off x="3798888" y="4583113"/>
            <a:ext cx="163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sz="2000" b="1">
                <a:solidFill>
                  <a:srgbClr val="002060"/>
                </a:solidFill>
              </a:rPr>
              <a:t>Environment</a:t>
            </a:r>
          </a:p>
        </p:txBody>
      </p:sp>
      <p:sp>
        <p:nvSpPr>
          <p:cNvPr id="33817" name="TextBox 31"/>
          <p:cNvSpPr txBox="1">
            <a:spLocks noChangeArrowheads="1"/>
          </p:cNvSpPr>
          <p:nvPr/>
        </p:nvSpPr>
        <p:spPr bwMode="auto">
          <a:xfrm>
            <a:off x="3121025" y="1181100"/>
            <a:ext cx="307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b="1" i="1">
                <a:solidFill>
                  <a:srgbClr val="002060"/>
                </a:solidFill>
              </a:rPr>
              <a:t>Socio-technical system</a:t>
            </a:r>
          </a:p>
        </p:txBody>
      </p:sp>
    </p:spTree>
    <p:extLst>
      <p:ext uri="{BB962C8B-B14F-4D97-AF65-F5344CB8AC3E}">
        <p14:creationId xmlns:p14="http://schemas.microsoft.com/office/powerpoint/2010/main" val="1617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g_top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" y="1"/>
            <a:ext cx="47282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avinor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05" y="1571626"/>
            <a:ext cx="3282984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64" name="Group 20"/>
          <p:cNvGraphicFramePr>
            <a:graphicFrameLocks noGrp="1"/>
          </p:cNvGraphicFramePr>
          <p:nvPr/>
        </p:nvGraphicFramePr>
        <p:xfrm>
          <a:off x="32877" y="517526"/>
          <a:ext cx="1415324" cy="865571"/>
        </p:xfrm>
        <a:graphic>
          <a:graphicData uri="http://schemas.openxmlformats.org/drawingml/2006/table">
            <a:tbl>
              <a:tblPr/>
              <a:tblGrid>
                <a:gridCol w="1415324"/>
              </a:tblGrid>
              <a:tr h="8655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</a:t>
                      </a:r>
                      <a:b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  <a:hlinkClick r:id=""/>
                        </a:rPr>
                        <a:t>  </a:t>
                      </a:r>
                      <a:r>
                        <a:rPr kumimoji="0" lang="nb-NO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</a:t>
                      </a:r>
                    </a:p>
                  </a:txBody>
                  <a:tcPr marL="90783" marR="90783" marT="45754" marB="4575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70" name="Picture 10" descr="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" y="561976"/>
            <a:ext cx="126717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45"/>
          <p:cNvSpPr txBox="1">
            <a:spLocks noChangeArrowheads="1"/>
          </p:cNvSpPr>
          <p:nvPr/>
        </p:nvSpPr>
        <p:spPr bwMode="auto">
          <a:xfrm>
            <a:off x="245648" y="3690939"/>
            <a:ext cx="8439932" cy="15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32" rIns="91063" bIns="4553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nb-NO" sz="3628" i="1" dirty="0" err="1">
                <a:solidFill>
                  <a:srgbClr val="002060"/>
                </a:solidFill>
              </a:rPr>
              <a:t>Take-Off</a:t>
            </a:r>
            <a:r>
              <a:rPr lang="nb-NO" sz="3628" i="1" dirty="0">
                <a:solidFill>
                  <a:srgbClr val="002060"/>
                </a:solidFill>
              </a:rPr>
              <a:t> </a:t>
            </a:r>
            <a:r>
              <a:rPr lang="nb-NO" sz="3628" i="1" dirty="0" smtClean="0">
                <a:solidFill>
                  <a:srgbClr val="002060"/>
                </a:solidFill>
              </a:rPr>
              <a:t>05 </a:t>
            </a:r>
            <a:r>
              <a:rPr lang="nb-NO" sz="3628" i="1" dirty="0" err="1" smtClean="0">
                <a:solidFill>
                  <a:srgbClr val="002060"/>
                </a:solidFill>
              </a:rPr>
              <a:t>project</a:t>
            </a:r>
            <a:r>
              <a:rPr lang="nb-NO" sz="3628" i="1" dirty="0" smtClean="0">
                <a:solidFill>
                  <a:srgbClr val="002060"/>
                </a:solidFill>
              </a:rPr>
              <a:t> </a:t>
            </a:r>
            <a:endParaRPr lang="nb-NO" sz="3628" i="1" dirty="0">
              <a:solidFill>
                <a:srgbClr val="002060"/>
              </a:solidFill>
            </a:endParaRPr>
          </a:p>
          <a:p>
            <a:pPr algn="ctr"/>
            <a:r>
              <a:rPr lang="nb-NO" sz="2812" i="1" dirty="0" smtClean="0">
                <a:solidFill>
                  <a:srgbClr val="002060"/>
                </a:solidFill>
              </a:rPr>
              <a:t>«</a:t>
            </a:r>
            <a:r>
              <a:rPr lang="nb-NO" sz="2812" i="1" dirty="0" err="1" smtClean="0">
                <a:solidFill>
                  <a:srgbClr val="002060"/>
                </a:solidFill>
              </a:rPr>
              <a:t>Corporatization</a:t>
            </a:r>
            <a:r>
              <a:rPr lang="nb-NO" sz="2812" i="1" dirty="0" smtClean="0">
                <a:solidFill>
                  <a:srgbClr val="002060"/>
                </a:solidFill>
              </a:rPr>
              <a:t> </a:t>
            </a:r>
            <a:r>
              <a:rPr lang="nb-NO" sz="2812" i="1" dirty="0" err="1" smtClean="0">
                <a:solidFill>
                  <a:srgbClr val="002060"/>
                </a:solidFill>
              </a:rPr>
              <a:t>of</a:t>
            </a:r>
            <a:r>
              <a:rPr lang="nb-NO" sz="2812" i="1" dirty="0" smtClean="0">
                <a:solidFill>
                  <a:srgbClr val="002060"/>
                </a:solidFill>
              </a:rPr>
              <a:t> air </a:t>
            </a:r>
            <a:r>
              <a:rPr lang="nb-NO" sz="2812" i="1" dirty="0" err="1" smtClean="0">
                <a:solidFill>
                  <a:srgbClr val="002060"/>
                </a:solidFill>
              </a:rPr>
              <a:t>navigation</a:t>
            </a:r>
            <a:r>
              <a:rPr lang="nb-NO" sz="2812" i="1" dirty="0" smtClean="0">
                <a:solidFill>
                  <a:srgbClr val="002060"/>
                </a:solidFill>
              </a:rPr>
              <a:t> services in Norway»</a:t>
            </a:r>
            <a:endParaRPr lang="nb-NO" sz="2812" i="1" dirty="0">
              <a:solidFill>
                <a:srgbClr val="002060"/>
              </a:solidFill>
            </a:endParaRPr>
          </a:p>
          <a:p>
            <a:pPr algn="ctr"/>
            <a:r>
              <a:rPr lang="nb-NO" sz="2812" i="1" dirty="0">
                <a:solidFill>
                  <a:srgbClr val="002060"/>
                </a:solidFill>
              </a:rPr>
              <a:t>(2003-2005)</a:t>
            </a:r>
          </a:p>
        </p:txBody>
      </p:sp>
    </p:spTree>
    <p:extLst>
      <p:ext uri="{BB962C8B-B14F-4D97-AF65-F5344CB8AC3E}">
        <p14:creationId xmlns:p14="http://schemas.microsoft.com/office/powerpoint/2010/main" val="37671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19138"/>
          </a:xfrm>
        </p:spPr>
        <p:txBody>
          <a:bodyPr/>
          <a:lstStyle/>
          <a:p>
            <a:pPr algn="ctr"/>
            <a:r>
              <a:rPr lang="nb-NO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nb-NO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nb-NO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longitudinal </a:t>
            </a:r>
            <a:r>
              <a:rPr lang="nb-NO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nb-NO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2978150"/>
          </a:xfrm>
        </p:spPr>
        <p:txBody>
          <a:bodyPr/>
          <a:lstStyle/>
          <a:p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Avinor 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survey (2002-2005)</a:t>
            </a:r>
          </a:p>
          <a:p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Norwegian </a:t>
            </a:r>
            <a:r>
              <a:rPr lang="nb-NO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ivil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viation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during 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(2005)</a:t>
            </a:r>
          </a:p>
          <a:p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r>
              <a:rPr lang="nb-NO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(2005)</a:t>
            </a:r>
            <a:endParaRPr lang="nb-NO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285875" y="4500563"/>
            <a:ext cx="1439863" cy="1084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of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2571750" y="3929063"/>
            <a:ext cx="114300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2643188" y="2643188"/>
            <a:ext cx="113665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5072063" y="3714750"/>
            <a:ext cx="135731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2714625" y="2286000"/>
            <a:ext cx="3857625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2714625" y="4071938"/>
            <a:ext cx="3857625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324350" y="2416175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928938" y="2928938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324350" y="4559300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928938" y="3987800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610225" y="3357563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1285875" y="1857375"/>
            <a:ext cx="1439863" cy="1084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Perceptions of 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3632200" y="3130550"/>
            <a:ext cx="1439863" cy="1084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toward 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6418263" y="3143250"/>
            <a:ext cx="1439862" cy="1084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Safety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79388" y="639763"/>
            <a:ext cx="9145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4000" u="none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nb-NO" altLang="nb-NO" sz="4000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000" u="none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</a:t>
            </a:r>
            <a:r>
              <a:rPr lang="nb-NO" altLang="nb-NO" sz="4000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000" u="none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nb-NO" altLang="nb-NO" sz="4000" u="none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urved Connector 2"/>
          <p:cNvCxnSpPr>
            <a:stCxn id="15" idx="2"/>
            <a:endCxn id="4" idx="2"/>
          </p:cNvCxnSpPr>
          <p:nvPr/>
        </p:nvCxnSpPr>
        <p:spPr bwMode="auto">
          <a:xfrm rot="10800000" flipV="1">
            <a:off x="1285875" y="2399506"/>
            <a:ext cx="12700" cy="2643187"/>
          </a:xfrm>
          <a:prstGeom prst="curvedConnector3">
            <a:avLst>
              <a:gd name="adj1" fmla="val 57207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3438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94978" y="4131395"/>
            <a:ext cx="1439863" cy="1084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of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1980853" y="3559895"/>
            <a:ext cx="114300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2052291" y="2274020"/>
            <a:ext cx="113665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4481166" y="3345582"/>
            <a:ext cx="135731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2123728" y="1916832"/>
            <a:ext cx="3857625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2123728" y="3702770"/>
            <a:ext cx="3857625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733453" y="2047007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0.64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052291" y="2618507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0.54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733453" y="4261570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907704" y="3452739"/>
            <a:ext cx="82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-0.02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909791" y="2988395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0.28</a:t>
            </a: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694978" y="1488207"/>
            <a:ext cx="1439863" cy="1084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Perceptions of 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3041303" y="2761382"/>
            <a:ext cx="1439863" cy="1084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 toward 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5827366" y="2774082"/>
            <a:ext cx="1439862" cy="1084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</a:t>
            </a:r>
          </a:p>
          <a:p>
            <a:pPr algn="ctr" eaLnBrk="1" hangingPunct="1"/>
            <a:r>
              <a:rPr lang="nb-NO" altLang="nb-NO" sz="1200" b="1" u="none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Safety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7178" y="4345707"/>
            <a:ext cx="33748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none" dirty="0">
                <a:solidFill>
                  <a:srgbClr val="103965"/>
                </a:solidFill>
                <a:latin typeface="Times New Roman" panose="02020603050405020304" pitchFamily="18" charset="0"/>
                <a:cs typeface="Times New Roman" pitchFamily="18" charset="0"/>
              </a:rPr>
              <a:t>Total causal effect of 0.72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534745"/>
            <a:ext cx="17717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u="none" dirty="0">
                <a:solidFill>
                  <a:srgbClr val="103965"/>
                </a:solidFill>
                <a:latin typeface="Times New Roman" panose="02020603050405020304" pitchFamily="18" charset="0"/>
                <a:cs typeface="Times New Roman" pitchFamily="18" charset="0"/>
              </a:rPr>
              <a:t>RMSEA = </a:t>
            </a:r>
            <a:r>
              <a:rPr lang="en-US" sz="1800" u="none" dirty="0" smtClean="0">
                <a:solidFill>
                  <a:srgbClr val="103965"/>
                </a:solidFill>
                <a:latin typeface="Times New Roman" pitchFamily="18" charset="0"/>
                <a:cs typeface="Times New Roman" pitchFamily="18" charset="0"/>
              </a:rPr>
              <a:t>0.030</a:t>
            </a:r>
            <a:endParaRPr lang="en-US" sz="1800" u="none" dirty="0">
              <a:solidFill>
                <a:srgbClr val="1039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5536" y="328538"/>
            <a:ext cx="84250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4000" u="none" dirty="0" err="1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nb-NO" altLang="nb-NO" sz="4000" u="none" dirty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4000" u="none" dirty="0" err="1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nb-NO" altLang="nb-NO" sz="4000" u="none" dirty="0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nb-NO" altLang="nb-NO" sz="4000" u="none" dirty="0" err="1">
                <a:solidFill>
                  <a:srgbClr val="003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nb-NO" sz="4000" u="none" dirty="0">
              <a:solidFill>
                <a:srgbClr val="0036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urved Connector 2"/>
          <p:cNvCxnSpPr>
            <a:stCxn id="15" idx="2"/>
            <a:endCxn id="4" idx="2"/>
          </p:cNvCxnSpPr>
          <p:nvPr/>
        </p:nvCxnSpPr>
        <p:spPr bwMode="auto">
          <a:xfrm rot="10800000" flipV="1">
            <a:off x="694978" y="2030338"/>
            <a:ext cx="12700" cy="2643187"/>
          </a:xfrm>
          <a:prstGeom prst="curvedConnector3">
            <a:avLst>
              <a:gd name="adj1" fmla="val 45089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8865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5"/>
          <p:cNvSpPr txBox="1">
            <a:spLocks noChangeArrowheads="1"/>
          </p:cNvSpPr>
          <p:nvPr/>
        </p:nvSpPr>
        <p:spPr bwMode="auto">
          <a:xfrm>
            <a:off x="251520" y="2728913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nb-NO" altLang="nb-NO" sz="4000" i="1" dirty="0" err="1" smtClean="0">
                <a:solidFill>
                  <a:srgbClr val="000066"/>
                </a:solidFill>
              </a:rPr>
              <a:t>Could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 </a:t>
            </a:r>
            <a:r>
              <a:rPr lang="nb-NO" altLang="nb-NO" sz="4000" i="1" dirty="0" err="1" smtClean="0">
                <a:solidFill>
                  <a:srgbClr val="000066"/>
                </a:solidFill>
              </a:rPr>
              <a:t>the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 </a:t>
            </a:r>
            <a:r>
              <a:rPr lang="nb-NO" altLang="nb-NO" sz="4000" i="1" dirty="0" err="1" smtClean="0">
                <a:solidFill>
                  <a:srgbClr val="000066"/>
                </a:solidFill>
              </a:rPr>
              <a:t>Germanwings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 </a:t>
            </a:r>
            <a:r>
              <a:rPr lang="nb-NO" altLang="nb-NO" sz="4000" i="1" dirty="0" err="1" smtClean="0">
                <a:solidFill>
                  <a:srgbClr val="000066"/>
                </a:solidFill>
              </a:rPr>
              <a:t>flight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 18G </a:t>
            </a:r>
            <a:r>
              <a:rPr lang="nb-NO" altLang="nb-NO" sz="4000" i="1" dirty="0" err="1" smtClean="0">
                <a:solidFill>
                  <a:srgbClr val="000066"/>
                </a:solidFill>
              </a:rPr>
              <a:t>accident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 have </a:t>
            </a:r>
            <a:r>
              <a:rPr lang="nb-NO" altLang="nb-NO" sz="4000" i="1" dirty="0" err="1" smtClean="0">
                <a:solidFill>
                  <a:srgbClr val="000066"/>
                </a:solidFill>
              </a:rPr>
              <a:t>been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 </a:t>
            </a:r>
            <a:r>
              <a:rPr lang="nb-NO" altLang="nb-NO" sz="4000" i="1" dirty="0" err="1" smtClean="0">
                <a:solidFill>
                  <a:srgbClr val="000066"/>
                </a:solidFill>
              </a:rPr>
              <a:t>avoided</a:t>
            </a:r>
            <a:r>
              <a:rPr lang="nb-NO" altLang="nb-NO" sz="4000" i="1" dirty="0" smtClean="0">
                <a:solidFill>
                  <a:srgbClr val="000066"/>
                </a:solidFill>
              </a:rPr>
              <a:t>?</a:t>
            </a:r>
            <a:endParaRPr lang="nb-NO" altLang="nb-NO" sz="4000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189582"/>
            <a:ext cx="8362950" cy="719138"/>
          </a:xfrm>
        </p:spPr>
        <p:txBody>
          <a:bodyPr lIns="91440" tIns="45720" rIns="91440" bIns="45720" anchor="t"/>
          <a:lstStyle/>
          <a:p>
            <a:pPr algn="ctr"/>
            <a:r>
              <a:rPr lang="en-GB" altLang="nb-NO" sz="40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Arne </a:t>
            </a:r>
            <a:r>
              <a:rPr lang="en-GB" altLang="nb-NO" sz="40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Lofquist</a:t>
            </a:r>
            <a:r>
              <a:rPr lang="en-GB" altLang="nb-NO" sz="40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nb-NO" sz="4000" b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4524375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Char char="}"/>
            </a:pPr>
            <a:r>
              <a:rPr lang="en-GB" altLang="nb-NO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at BI Norwegian Business School –Campus Bergen - Norway</a:t>
            </a:r>
          </a:p>
          <a:p>
            <a:pPr lvl="1" eaLnBrk="1" hangingPunct="1">
              <a:lnSpc>
                <a:spcPct val="80000"/>
              </a:lnSpc>
              <a:buFont typeface="Wingdings 3" panose="05040102010807070707" pitchFamily="18" charset="2"/>
              <a:buChar char="}"/>
            </a:pPr>
            <a:r>
              <a:rPr lang="en-GB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Masters program in Health, Safety and Environment (HSE)</a:t>
            </a:r>
            <a:endParaRPr lang="en-GB" altLang="nb-NO" sz="2800" b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3" panose="05040102010807070707" pitchFamily="18" charset="2"/>
              <a:buChar char="}"/>
            </a:pPr>
            <a:r>
              <a:rPr lang="en-GB" altLang="nb-NO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Navy Commander (28 years active service)</a:t>
            </a:r>
          </a:p>
          <a:p>
            <a:pPr lvl="1">
              <a:lnSpc>
                <a:spcPct val="80000"/>
              </a:lnSpc>
            </a:pPr>
            <a:r>
              <a:rPr lang="en-GB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years flying </a:t>
            </a: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F-14 ”</a:t>
            </a:r>
            <a:r>
              <a:rPr lang="nb-NO" altLang="nb-NO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Tomcats</a:t>
            </a: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from US </a:t>
            </a:r>
            <a:r>
              <a:rPr lang="nb-NO" altLang="nb-NO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Aircraft Carriers (USS </a:t>
            </a:r>
            <a:r>
              <a:rPr lang="nb-NO" altLang="nb-NO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Nimitz</a:t>
            </a: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nb-NO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</a:t>
            </a: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nb-NO" altLang="nb-NO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commander</a:t>
            </a:r>
            <a:r>
              <a:rPr lang="nb-NO" altLang="nb-NO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Orleans Industrial </a:t>
            </a:r>
            <a:r>
              <a:rPr lang="nb-NO" altLang="nb-NO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nb-NO" altLang="nb-NO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3" panose="05040102010807070707" pitchFamily="18" charset="2"/>
              <a:buChar char="}"/>
            </a:pPr>
            <a:r>
              <a:rPr lang="en-GB" altLang="nb-NO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  <a:r>
              <a:rPr lang="en-GB" altLang="nb-NO" sz="32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altLang="nb-NO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consulting – </a:t>
            </a:r>
            <a:r>
              <a:rPr lang="en-GB" altLang="nb-NO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Powersim</a:t>
            </a:r>
            <a:r>
              <a:rPr lang="en-GB" altLang="nb-NO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(System Dynamics)</a:t>
            </a:r>
            <a:endParaRPr lang="en-GB" altLang="nb-NO" sz="32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3075" lvl="1" indent="0" eaLnBrk="1" hangingPunct="1">
              <a:lnSpc>
                <a:spcPct val="80000"/>
              </a:lnSpc>
              <a:buNone/>
            </a:pPr>
            <a:endParaRPr lang="en-GB" altLang="nb-NO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GB" altLang="nb-NO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altLang="nb-NO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GB" altLang="nb-NO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nb-NO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10243" name="Picture 5" descr="USS_Nimitz_in_Victoria_Canada_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333375"/>
            <a:ext cx="8229600" cy="652463"/>
          </a:xfrm>
        </p:spPr>
        <p:txBody>
          <a:bodyPr/>
          <a:lstStyle/>
          <a:p>
            <a:pPr algn="ctr" eaLnBrk="1" hangingPunct="1"/>
            <a:r>
              <a:rPr lang="nb-NO" altLang="nb-NO" sz="40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USS Nimitz CVN-68</a:t>
            </a:r>
          </a:p>
        </p:txBody>
      </p:sp>
    </p:spTree>
    <p:extLst>
      <p:ext uri="{BB962C8B-B14F-4D97-AF65-F5344CB8AC3E}">
        <p14:creationId xmlns:p14="http://schemas.microsoft.com/office/powerpoint/2010/main" val="34238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14_Flyby.jpg (1167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42875"/>
            <a:ext cx="8540750" cy="615950"/>
          </a:xfrm>
        </p:spPr>
        <p:txBody>
          <a:bodyPr>
            <a:noAutofit/>
          </a:bodyPr>
          <a:lstStyle/>
          <a:p>
            <a:pPr algn="ctr" eaLnBrk="1" hangingPunct="1"/>
            <a:r>
              <a:rPr lang="nb-NO" sz="3600" b="0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nb-NO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600" b="0" dirty="0" err="1" smtClean="0">
                <a:latin typeface="Times New Roman" pitchFamily="18" charset="0"/>
                <a:cs typeface="Times New Roman" pitchFamily="18" charset="0"/>
              </a:rPr>
              <a:t>Literature</a:t>
            </a:r>
            <a:endParaRPr lang="nb-NO" sz="3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540750" cy="47527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by a combination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sociologists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psychologists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and/or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engineers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paradigms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parts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i="1" dirty="0" err="1" smtClean="0">
                <a:latin typeface="Times New Roman" pitchFamily="18" charset="0"/>
                <a:cs typeface="Times New Roman" pitchFamily="18" charset="0"/>
              </a:rPr>
              <a:t>socio-technical</a:t>
            </a:r>
            <a:r>
              <a:rPr lang="nb-NO" sz="3200" b="0" i="1" dirty="0" smtClean="0">
                <a:latin typeface="Times New Roman" pitchFamily="18" charset="0"/>
                <a:cs typeface="Times New Roman" pitchFamily="18" charset="0"/>
              </a:rPr>
              <a:t> systems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Karlene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Roberts, 2001)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Engineering and 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statistical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Engineers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Sociology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Psychology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Psycholgists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sz="2800" dirty="0" err="1" smtClean="0">
                <a:latin typeface="Times New Roman" pitchFamily="18" charset="0"/>
                <a:cs typeface="Times New Roman" pitchFamily="18" charset="0"/>
              </a:rPr>
              <a:t>engineers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recurring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theoretical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link to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3200" b="0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nb-NO" sz="3200" b="0" dirty="0" smtClean="0">
                <a:latin typeface="Times New Roman" pitchFamily="18" charset="0"/>
                <a:cs typeface="Times New Roman" pitchFamily="18" charset="0"/>
              </a:rPr>
              <a:t> research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nb-NO" sz="2800" i="1" dirty="0" smtClean="0"/>
          </a:p>
          <a:p>
            <a:pPr eaLnBrk="1" hangingPunct="1">
              <a:lnSpc>
                <a:spcPct val="90000"/>
              </a:lnSpc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458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g_top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" y="1"/>
            <a:ext cx="47282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avinor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05" y="1571626"/>
            <a:ext cx="3282984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64" name="Group 20"/>
          <p:cNvGraphicFramePr>
            <a:graphicFrameLocks noGrp="1"/>
          </p:cNvGraphicFramePr>
          <p:nvPr/>
        </p:nvGraphicFramePr>
        <p:xfrm>
          <a:off x="32877" y="517526"/>
          <a:ext cx="1415324" cy="865571"/>
        </p:xfrm>
        <a:graphic>
          <a:graphicData uri="http://schemas.openxmlformats.org/drawingml/2006/table">
            <a:tbl>
              <a:tblPr/>
              <a:tblGrid>
                <a:gridCol w="1415324"/>
              </a:tblGrid>
              <a:tr h="8655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nb-N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</a:t>
                      </a:r>
                      <a:b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  <a:hlinkClick r:id=""/>
                        </a:rPr>
                        <a:t>  </a:t>
                      </a:r>
                      <a:r>
                        <a:rPr kumimoji="0" lang="nb-NO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nb-NO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6969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</a:t>
                      </a:r>
                    </a:p>
                  </a:txBody>
                  <a:tcPr marL="90783" marR="90783" marT="45754" marB="4575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70" name="Picture 10" descr="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" y="561976"/>
            <a:ext cx="126717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45"/>
          <p:cNvSpPr txBox="1">
            <a:spLocks noChangeArrowheads="1"/>
          </p:cNvSpPr>
          <p:nvPr/>
        </p:nvSpPr>
        <p:spPr bwMode="auto">
          <a:xfrm>
            <a:off x="245648" y="3690939"/>
            <a:ext cx="8439932" cy="15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3" tIns="45532" rIns="91063" bIns="45532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nb-NO" sz="3628" i="1" dirty="0" err="1">
                <a:solidFill>
                  <a:srgbClr val="002060"/>
                </a:solidFill>
              </a:rPr>
              <a:t>Take-Off</a:t>
            </a:r>
            <a:r>
              <a:rPr lang="nb-NO" sz="3628" i="1" dirty="0">
                <a:solidFill>
                  <a:srgbClr val="002060"/>
                </a:solidFill>
              </a:rPr>
              <a:t> </a:t>
            </a:r>
            <a:r>
              <a:rPr lang="nb-NO" sz="3628" i="1" dirty="0" smtClean="0">
                <a:solidFill>
                  <a:srgbClr val="002060"/>
                </a:solidFill>
              </a:rPr>
              <a:t>05 </a:t>
            </a:r>
            <a:r>
              <a:rPr lang="nb-NO" sz="3628" i="1" dirty="0" err="1" smtClean="0">
                <a:solidFill>
                  <a:srgbClr val="002060"/>
                </a:solidFill>
              </a:rPr>
              <a:t>project</a:t>
            </a:r>
            <a:r>
              <a:rPr lang="nb-NO" sz="3628" i="1" dirty="0" smtClean="0">
                <a:solidFill>
                  <a:srgbClr val="002060"/>
                </a:solidFill>
              </a:rPr>
              <a:t> </a:t>
            </a:r>
            <a:endParaRPr lang="nb-NO" sz="3628" i="1" dirty="0">
              <a:solidFill>
                <a:srgbClr val="002060"/>
              </a:solidFill>
            </a:endParaRPr>
          </a:p>
          <a:p>
            <a:pPr algn="ctr"/>
            <a:r>
              <a:rPr lang="nb-NO" sz="2812" i="1" dirty="0" smtClean="0">
                <a:solidFill>
                  <a:srgbClr val="002060"/>
                </a:solidFill>
              </a:rPr>
              <a:t>«</a:t>
            </a:r>
            <a:r>
              <a:rPr lang="nb-NO" sz="2812" i="1" dirty="0" err="1" smtClean="0">
                <a:solidFill>
                  <a:srgbClr val="002060"/>
                </a:solidFill>
              </a:rPr>
              <a:t>Corporatization</a:t>
            </a:r>
            <a:r>
              <a:rPr lang="nb-NO" sz="2812" i="1" dirty="0" smtClean="0">
                <a:solidFill>
                  <a:srgbClr val="002060"/>
                </a:solidFill>
              </a:rPr>
              <a:t> </a:t>
            </a:r>
            <a:r>
              <a:rPr lang="nb-NO" sz="2812" i="1" dirty="0" err="1" smtClean="0">
                <a:solidFill>
                  <a:srgbClr val="002060"/>
                </a:solidFill>
              </a:rPr>
              <a:t>of</a:t>
            </a:r>
            <a:r>
              <a:rPr lang="nb-NO" sz="2812" i="1" dirty="0" smtClean="0">
                <a:solidFill>
                  <a:srgbClr val="002060"/>
                </a:solidFill>
              </a:rPr>
              <a:t> air </a:t>
            </a:r>
            <a:r>
              <a:rPr lang="nb-NO" sz="2812" i="1" dirty="0" err="1" smtClean="0">
                <a:solidFill>
                  <a:srgbClr val="002060"/>
                </a:solidFill>
              </a:rPr>
              <a:t>navigation</a:t>
            </a:r>
            <a:r>
              <a:rPr lang="nb-NO" sz="2812" i="1" dirty="0" smtClean="0">
                <a:solidFill>
                  <a:srgbClr val="002060"/>
                </a:solidFill>
              </a:rPr>
              <a:t> services in Norway»</a:t>
            </a:r>
            <a:endParaRPr lang="nb-NO" sz="2812" i="1" dirty="0">
              <a:solidFill>
                <a:srgbClr val="002060"/>
              </a:solidFill>
            </a:endParaRPr>
          </a:p>
          <a:p>
            <a:pPr algn="ctr"/>
            <a:r>
              <a:rPr lang="nb-NO" sz="2812" i="1" dirty="0">
                <a:solidFill>
                  <a:srgbClr val="002060"/>
                </a:solidFill>
              </a:rPr>
              <a:t>(2003-2005)</a:t>
            </a:r>
          </a:p>
        </p:txBody>
      </p:sp>
    </p:spTree>
    <p:extLst>
      <p:ext uri="{BB962C8B-B14F-4D97-AF65-F5344CB8AC3E}">
        <p14:creationId xmlns:p14="http://schemas.microsoft.com/office/powerpoint/2010/main" val="591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7500" y="188913"/>
            <a:ext cx="8540750" cy="576262"/>
          </a:xfrm>
        </p:spPr>
        <p:txBody>
          <a:bodyPr lIns="91440" tIns="45720" rIns="91440" bIns="45720" anchor="t"/>
          <a:lstStyle/>
          <a:p>
            <a:pPr algn="ctr"/>
            <a:r>
              <a:rPr lang="en-US" altLang="nb-NO" sz="3600" b="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Academic papers</a:t>
            </a:r>
            <a:r>
              <a:rPr lang="en-US" altLang="nb-NO" sz="40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/>
            </a:r>
            <a:br>
              <a:rPr lang="en-US" altLang="nb-NO" sz="40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r>
              <a:rPr lang="en-US" altLang="nb-NO" sz="40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/>
            </a:r>
            <a:br>
              <a:rPr lang="en-US" altLang="nb-NO" sz="40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r>
              <a:rPr lang="en-US" altLang="nb-NO" dirty="0" smtClean="0">
                <a:solidFill>
                  <a:srgbClr val="000066"/>
                </a:solidFill>
              </a:rPr>
              <a:t/>
            </a:r>
            <a:br>
              <a:rPr lang="en-US" altLang="nb-NO" dirty="0" smtClean="0">
                <a:solidFill>
                  <a:srgbClr val="000066"/>
                </a:solidFill>
              </a:rPr>
            </a:br>
            <a:r>
              <a:rPr lang="en-US" altLang="nb-NO" dirty="0" smtClean="0">
                <a:solidFill>
                  <a:srgbClr val="000066"/>
                </a:solidFill>
              </a:rPr>
              <a:t/>
            </a:r>
            <a:br>
              <a:rPr lang="en-US" altLang="nb-NO" dirty="0" smtClean="0">
                <a:solidFill>
                  <a:srgbClr val="000066"/>
                </a:solidFill>
              </a:rPr>
            </a:br>
            <a:endParaRPr lang="en-US" altLang="nb-NO" dirty="0" smtClean="0">
              <a:solidFill>
                <a:srgbClr val="000066"/>
              </a:solidFill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66700" y="1052736"/>
            <a:ext cx="86423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b-NO" dirty="0">
                <a:solidFill>
                  <a:srgbClr val="000066"/>
                </a:solidFill>
              </a:rPr>
              <a:t>Lofquist, E.A. (</a:t>
            </a:r>
            <a:r>
              <a:rPr lang="en-US" altLang="nb-NO" dirty="0" smtClean="0">
                <a:solidFill>
                  <a:srgbClr val="000066"/>
                </a:solidFill>
              </a:rPr>
              <a:t>2008)  Measuring the effects of strategic change on safety in a High Reliability Organization. Doctorial Dissertation.</a:t>
            </a:r>
            <a:endParaRPr lang="nb-NO" altLang="nb-NO" dirty="0">
              <a:solidFill>
                <a:srgbClr val="000066"/>
              </a:solidFill>
            </a:endParaRPr>
          </a:p>
          <a:p>
            <a:endParaRPr lang="nb-NO" altLang="nb-NO" dirty="0" smtClean="0">
              <a:solidFill>
                <a:srgbClr val="000066"/>
              </a:solidFill>
            </a:endParaRPr>
          </a:p>
          <a:p>
            <a:r>
              <a:rPr lang="nb-NO" altLang="nb-NO" b="1" dirty="0" smtClean="0">
                <a:solidFill>
                  <a:srgbClr val="000066"/>
                </a:solidFill>
              </a:rPr>
              <a:t>Lofquist</a:t>
            </a:r>
            <a:r>
              <a:rPr lang="nb-NO" altLang="nb-NO" b="1" dirty="0">
                <a:solidFill>
                  <a:srgbClr val="000066"/>
                </a:solidFill>
              </a:rPr>
              <a:t>, E.A. (2010) </a:t>
            </a:r>
            <a:r>
              <a:rPr lang="en-US" altLang="nb-NO" b="1" dirty="0">
                <a:solidFill>
                  <a:srgbClr val="000066"/>
                </a:solidFill>
              </a:rPr>
              <a:t>The art of measuring nothing: The paradox of measuring safety in a changing civil aviation industry using traditional safety metrics. Safety Science 48 (2010) 1520–1529</a:t>
            </a:r>
          </a:p>
          <a:p>
            <a:endParaRPr lang="en-US" altLang="nb-NO" dirty="0">
              <a:solidFill>
                <a:srgbClr val="000066"/>
              </a:solidFill>
            </a:endParaRPr>
          </a:p>
          <a:p>
            <a:r>
              <a:rPr lang="en-US" altLang="nb-NO" dirty="0">
                <a:solidFill>
                  <a:srgbClr val="000066"/>
                </a:solidFill>
              </a:rPr>
              <a:t>Lofquist, E.A.,</a:t>
            </a:r>
            <a:r>
              <a:rPr lang="nb-NO" altLang="nb-NO" dirty="0">
                <a:solidFill>
                  <a:srgbClr val="000066"/>
                </a:solidFill>
              </a:rPr>
              <a:t> Greve, A., and Olsson, U.H.</a:t>
            </a:r>
            <a:r>
              <a:rPr lang="en-US" altLang="nb-NO" dirty="0">
                <a:solidFill>
                  <a:srgbClr val="000066"/>
                </a:solidFill>
              </a:rPr>
              <a:t> (2011) Modeling attitudes and perceptions as predictors for changing safety margins </a:t>
            </a:r>
            <a:r>
              <a:rPr lang="nb-NO" altLang="nb-NO" dirty="0">
                <a:solidFill>
                  <a:srgbClr val="000066"/>
                </a:solidFill>
              </a:rPr>
              <a:t>during </a:t>
            </a:r>
            <a:r>
              <a:rPr lang="nb-NO" altLang="nb-NO" dirty="0" err="1">
                <a:solidFill>
                  <a:srgbClr val="000066"/>
                </a:solidFill>
              </a:rPr>
              <a:t>organizational</a:t>
            </a:r>
            <a:r>
              <a:rPr lang="nb-NO" altLang="nb-NO" dirty="0">
                <a:solidFill>
                  <a:srgbClr val="000066"/>
                </a:solidFill>
              </a:rPr>
              <a:t> </a:t>
            </a:r>
            <a:r>
              <a:rPr lang="nb-NO" altLang="nb-NO" dirty="0" err="1">
                <a:solidFill>
                  <a:srgbClr val="000066"/>
                </a:solidFill>
              </a:rPr>
              <a:t>change</a:t>
            </a:r>
            <a:r>
              <a:rPr lang="nb-NO" altLang="nb-NO" dirty="0">
                <a:solidFill>
                  <a:srgbClr val="000066"/>
                </a:solidFill>
              </a:rPr>
              <a:t>.</a:t>
            </a:r>
            <a:r>
              <a:rPr lang="en-US" altLang="nb-NO" dirty="0">
                <a:solidFill>
                  <a:srgbClr val="000066"/>
                </a:solidFill>
              </a:rPr>
              <a:t> Safety Science 49 (2011) 531–541</a:t>
            </a:r>
          </a:p>
          <a:p>
            <a:endParaRPr lang="en-US" altLang="nb-NO" dirty="0">
              <a:solidFill>
                <a:srgbClr val="000066"/>
              </a:solidFill>
            </a:endParaRPr>
          </a:p>
          <a:p>
            <a:endParaRPr lang="en-US" altLang="nb-NO" dirty="0">
              <a:solidFill>
                <a:srgbClr val="000066"/>
              </a:solidFill>
            </a:endParaRPr>
          </a:p>
          <a:p>
            <a:endParaRPr lang="en-US" altLang="nb-NO" dirty="0">
              <a:solidFill>
                <a:srgbClr val="000066"/>
              </a:solidFill>
            </a:endParaRPr>
          </a:p>
          <a:p>
            <a:endParaRPr lang="en-US" altLang="nb-NO" dirty="0">
              <a:solidFill>
                <a:srgbClr val="000066"/>
              </a:solidFill>
            </a:endParaRPr>
          </a:p>
          <a:p>
            <a:endParaRPr lang="nb-NO" altLang="nb-NO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543800" cy="719138"/>
          </a:xfrm>
        </p:spPr>
        <p:txBody>
          <a:bodyPr/>
          <a:lstStyle/>
          <a:p>
            <a:pPr algn="ctr"/>
            <a:r>
              <a:rPr lang="nb-NO" b="0" dirty="0" smtClean="0"/>
              <a:t>High </a:t>
            </a:r>
            <a:r>
              <a:rPr lang="nb-NO" b="0" dirty="0" err="1" smtClean="0"/>
              <a:t>Reliability</a:t>
            </a:r>
            <a:r>
              <a:rPr lang="nb-NO" b="0" dirty="0" smtClean="0"/>
              <a:t> Organizations </a:t>
            </a:r>
            <a:br>
              <a:rPr lang="nb-NO" b="0" dirty="0" smtClean="0"/>
            </a:br>
            <a:r>
              <a:rPr lang="nb-NO" b="0" dirty="0" smtClean="0"/>
              <a:t>(HRO)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22564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Template 4: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 mal engelsk</Template>
  <TotalTime>0</TotalTime>
  <Words>767</Words>
  <Application>Microsoft Office PowerPoint</Application>
  <PresentationFormat>On-screen Show (4:3)</PresentationFormat>
  <Paragraphs>213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Times</vt:lpstr>
      <vt:lpstr>Times New Roman</vt:lpstr>
      <vt:lpstr>Verdana</vt:lpstr>
      <vt:lpstr>Wingdings</vt:lpstr>
      <vt:lpstr>Wingdings 3</vt:lpstr>
      <vt:lpstr>English Template 4:3</vt:lpstr>
      <vt:lpstr>The Art of Measuring Nothing</vt:lpstr>
      <vt:lpstr>Agenda</vt:lpstr>
      <vt:lpstr>Eric Arne Lofquist </vt:lpstr>
      <vt:lpstr>USS Nimitz CVN-68</vt:lpstr>
      <vt:lpstr>PowerPoint Presentation</vt:lpstr>
      <vt:lpstr>Safety Literature</vt:lpstr>
      <vt:lpstr>PowerPoint Presentation</vt:lpstr>
      <vt:lpstr>Academic papers    </vt:lpstr>
      <vt:lpstr>High Reliability Organizations  (HRO)</vt:lpstr>
      <vt:lpstr>Personal perspective on safety and HROs</vt:lpstr>
      <vt:lpstr>PowerPoint Presentation</vt:lpstr>
      <vt:lpstr>PowerPoint Presentation</vt:lpstr>
      <vt:lpstr>PowerPoint Presentation</vt:lpstr>
      <vt:lpstr>PowerPoint Presentation</vt:lpstr>
      <vt:lpstr>Safety theories</vt:lpstr>
      <vt:lpstr>Organizational processes model  (Lofquist, 2008:2010)</vt:lpstr>
      <vt:lpstr>PowerPoint Presentation</vt:lpstr>
      <vt:lpstr>Key concepts (2) </vt:lpstr>
      <vt:lpstr>Key concepts (3) </vt:lpstr>
      <vt:lpstr>Double-loop learning (Argyris &amp; Schön, 1974)</vt:lpstr>
      <vt:lpstr>Organizational «double-loop» learning (Lofquist, 2008:2010)</vt:lpstr>
      <vt:lpstr>Organizational «double-loop» learning (Lofquist, 2008:2010)</vt:lpstr>
      <vt:lpstr>Organizational «double-loop» learning  (Lofquist, 2008:2010)</vt:lpstr>
      <vt:lpstr>PowerPoint Presentation</vt:lpstr>
      <vt:lpstr>Three year longitudinal study</vt:lpstr>
      <vt:lpstr>PowerPoint Presentation</vt:lpstr>
      <vt:lpstr>PowerPoint Presentation</vt:lpstr>
      <vt:lpstr>PowerPoint Presentation</vt:lpstr>
    </vt:vector>
  </TitlesOfParts>
  <Company>BI Norwegian 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Lofquist, Eric Arne</dc:creator>
  <cp:lastModifiedBy>Lofquist, Eric Arne</cp:lastModifiedBy>
  <cp:revision>127</cp:revision>
  <cp:lastPrinted>2003-01-16T12:32:08Z</cp:lastPrinted>
  <dcterms:created xsi:type="dcterms:W3CDTF">2014-08-15T09:24:00Z</dcterms:created>
  <dcterms:modified xsi:type="dcterms:W3CDTF">2015-12-14T05:58:02Z</dcterms:modified>
</cp:coreProperties>
</file>